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8" r:id="rId2"/>
    <p:sldId id="2076138220" r:id="rId3"/>
    <p:sldId id="2076138228" r:id="rId4"/>
    <p:sldId id="2076138229" r:id="rId5"/>
    <p:sldId id="2076138230" r:id="rId6"/>
    <p:sldId id="2076138231" r:id="rId7"/>
    <p:sldId id="2076138250" r:id="rId8"/>
    <p:sldId id="2076138232" r:id="rId9"/>
    <p:sldId id="2076138233" r:id="rId10"/>
    <p:sldId id="2076138234" r:id="rId11"/>
    <p:sldId id="2076138235" r:id="rId12"/>
    <p:sldId id="2076138236" r:id="rId13"/>
    <p:sldId id="2076138237" r:id="rId14"/>
    <p:sldId id="2076138238" r:id="rId15"/>
    <p:sldId id="2076138239" r:id="rId16"/>
    <p:sldId id="2076138240" r:id="rId17"/>
    <p:sldId id="2076138241" r:id="rId18"/>
    <p:sldId id="2076138242" r:id="rId19"/>
    <p:sldId id="2076138243" r:id="rId20"/>
    <p:sldId id="2076138244" r:id="rId21"/>
    <p:sldId id="2076138245" r:id="rId22"/>
    <p:sldId id="2076138252" r:id="rId23"/>
    <p:sldId id="2076138246" r:id="rId24"/>
    <p:sldId id="2076138247" r:id="rId25"/>
    <p:sldId id="2076138248" r:id="rId26"/>
    <p:sldId id="2076138249" r:id="rId27"/>
    <p:sldId id="2076138251" r:id="rId28"/>
    <p:sldId id="2076138219"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895DA-D264-4618-BDC4-2C91520A14E7}" v="29" dt="2022-07-07T13:25:58.627"/>
    <p1510:client id="{40980138-4A7C-4EB9-8405-D2D4800E93C1}" v="8" dt="2022-07-07T15:17:27.197"/>
    <p1510:client id="{894FA118-93F0-4BFF-9862-EEE43BE67894}" v="11" dt="2022-07-07T13:04:29.767"/>
    <p1510:client id="{B967E4DE-2B34-4B6C-A9F1-B46694043144}" v="57" dt="2022-07-07T14:57: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68"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297D-3AB5-4982-9C3F-43FF08EF008B}" type="datetimeFigureOut">
              <a:rPr lang="en-US" smtClean="0"/>
              <a:t>10/20/2022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658CA-E7BC-464F-A5B0-FDB85E10AAF9}" type="slidenum">
              <a:rPr lang="en-US" smtClean="0"/>
              <a:t>‹#›</a:t>
            </a:fld>
            <a:endParaRPr lang="en-US"/>
          </a:p>
        </p:txBody>
      </p:sp>
    </p:spTree>
    <p:extLst>
      <p:ext uri="{BB962C8B-B14F-4D97-AF65-F5344CB8AC3E}">
        <p14:creationId xmlns:p14="http://schemas.microsoft.com/office/powerpoint/2010/main" val="120654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52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5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15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372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10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8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1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723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92953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1874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24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07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78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32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9842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20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53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8554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199908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34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513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01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849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30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787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03242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56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557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792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20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59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6522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7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80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82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44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141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7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7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7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7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599152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93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930445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776845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508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301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02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37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522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2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017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964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576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02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0048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3241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53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028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177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9271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613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395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364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78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528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62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98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413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07108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45025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665689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1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750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6974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1958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4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65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2538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23949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343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3731802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46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927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3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2228176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327347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00358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55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417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5828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612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031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87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2849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307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75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16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3535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80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1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3228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60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770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2037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636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44270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joakim/azure-cosmosdb-altgraph" TargetMode="External"/><Relationship Id="rId2" Type="http://schemas.openxmlformats.org/officeDocument/2006/relationships/hyperlink" Target="https://www.linkedin.com/in/chris-joakim-4859b89" TargetMode="Externa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youtube.com/watch?v=SGih_Kj_1y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osmos-db/integrated-cache" TargetMode="External"/><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developer/java/spring-framework/how-to-guides-spring-data-cosmosdb" TargetMode="External"/><Relationship Id="rId2" Type="http://schemas.openxmlformats.org/officeDocument/2006/relationships/hyperlink" Target="https://spring.io/projects/spring-boot" TargetMode="External"/><Relationship Id="rId1" Type="http://schemas.openxmlformats.org/officeDocument/2006/relationships/slideLayout" Target="../slideLayouts/slideLayout114.xml"/><Relationship Id="rId4" Type="http://schemas.openxmlformats.org/officeDocument/2006/relationships/hyperlink" Target="https://projectlombok.or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azure/cosmos-db/graph/graph-visualization-partners" TargetMode="External"/><Relationship Id="rId2" Type="http://schemas.openxmlformats.org/officeDocument/2006/relationships/hyperlink" Target="https://d3js.org/" TargetMode="External"/><Relationship Id="rId1" Type="http://schemas.openxmlformats.org/officeDocument/2006/relationships/slideLayout" Target="../slideLayouts/slideLayout11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Azure-Samples/azure-cosmos-db-graph-npm-bom-sample" TargetMode="External"/><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joakim/azure-cosmosdb-synapse-link" TargetMode="External"/><Relationship Id="rId2" Type="http://schemas.openxmlformats.org/officeDocument/2006/relationships/hyperlink" Target="https://docs.microsoft.com/en-us/azure/cosmos-db/synapse-link" TargetMode="External"/><Relationship Id="rId1" Type="http://schemas.openxmlformats.org/officeDocument/2006/relationships/slideLayout" Target="../slideLayouts/slideLayout114.xml"/><Relationship Id="rId6" Type="http://schemas.openxmlformats.org/officeDocument/2006/relationships/hyperlink" Target="https://docs.microsoft.com/en-us/azure/cosmos-db/serverless" TargetMode="External"/><Relationship Id="rId5" Type="http://schemas.openxmlformats.org/officeDocument/2006/relationships/hyperlink" Target="https://docs.microsoft.com/en-us/azure/cosmos-db/set-throughput" TargetMode="External"/><Relationship Id="rId4" Type="http://schemas.openxmlformats.org/officeDocument/2006/relationships/hyperlink" Target="https://docs.microsoft.com/en-us/azure/cosmos-db/hierarchical-partition-key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joakim/azure-cosmosdb-altgraph" TargetMode="Externa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playlist?list=PLmamF3YkHLoKMzT3gP4oqHiJbjMaiiLEh"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A0438-699A-4803-ACE7-249E3D6C21A7}"/>
              </a:ext>
            </a:extLst>
          </p:cNvPr>
          <p:cNvSpPr>
            <a:spLocks noGrp="1"/>
          </p:cNvSpPr>
          <p:nvPr>
            <p:ph type="title"/>
          </p:nvPr>
        </p:nvSpPr>
        <p:spPr>
          <a:xfrm>
            <a:off x="584200" y="2038369"/>
            <a:ext cx="9144000" cy="553998"/>
          </a:xfrm>
        </p:spPr>
        <p:txBody>
          <a:bodyPr/>
          <a:lstStyle/>
          <a:p>
            <a:r>
              <a:rPr lang="en-US" b="1" i="0" dirty="0">
                <a:solidFill>
                  <a:srgbClr val="FFFFFF"/>
                </a:solidFill>
                <a:effectLst/>
                <a:latin typeface="Segoe UI" panose="020B0502040204020203" pitchFamily="34" charset="0"/>
              </a:rPr>
              <a:t>Azure </a:t>
            </a:r>
            <a:r>
              <a:rPr lang="en-US" b="1" i="0" dirty="0" err="1">
                <a:solidFill>
                  <a:srgbClr val="FFFFFF"/>
                </a:solidFill>
                <a:effectLst/>
                <a:latin typeface="Segoe UI" panose="020B0502040204020203" pitchFamily="34" charset="0"/>
              </a:rPr>
              <a:t>CosmosDB</a:t>
            </a:r>
            <a:r>
              <a:rPr lang="en-US" b="1" i="0" dirty="0">
                <a:solidFill>
                  <a:srgbClr val="FFFFFF"/>
                </a:solidFill>
                <a:effectLst/>
                <a:latin typeface="Segoe UI" panose="020B0502040204020203" pitchFamily="34" charset="0"/>
              </a:rPr>
              <a:t> – </a:t>
            </a:r>
            <a:r>
              <a:rPr lang="en-US" b="1" i="0" dirty="0" err="1">
                <a:solidFill>
                  <a:srgbClr val="FFFFFF"/>
                </a:solidFill>
                <a:effectLst/>
                <a:latin typeface="Segoe UI" panose="020B0502040204020203" pitchFamily="34" charset="0"/>
              </a:rPr>
              <a:t>AltGraph</a:t>
            </a:r>
            <a:endParaRPr lang="en-US" dirty="0"/>
          </a:p>
        </p:txBody>
      </p:sp>
      <p:sp>
        <p:nvSpPr>
          <p:cNvPr id="5" name="Text Placeholder 4">
            <a:extLst>
              <a:ext uri="{FF2B5EF4-FFF2-40B4-BE49-F238E27FC236}">
                <a16:creationId xmlns:a16="http://schemas.microsoft.com/office/drawing/2014/main" id="{3E494F2E-BB79-4B86-A73D-0A74055360F0}"/>
              </a:ext>
            </a:extLst>
          </p:cNvPr>
          <p:cNvSpPr>
            <a:spLocks noGrp="1"/>
          </p:cNvSpPr>
          <p:nvPr>
            <p:ph type="body" sz="quarter" idx="12"/>
          </p:nvPr>
        </p:nvSpPr>
        <p:spPr>
          <a:xfrm>
            <a:off x="584200" y="2683683"/>
            <a:ext cx="9144000" cy="2810424"/>
          </a:xfrm>
        </p:spPr>
        <p:txBody>
          <a:bodyPr/>
          <a:lstStyle/>
          <a:p>
            <a:endParaRPr lang="en-US" dirty="0"/>
          </a:p>
          <a:p>
            <a:r>
              <a:rPr lang="en-US" dirty="0"/>
              <a:t>Chris Joakim, Microsoft, </a:t>
            </a:r>
            <a:r>
              <a:rPr lang="en-US" dirty="0" err="1"/>
              <a:t>CosmosDB</a:t>
            </a:r>
            <a:r>
              <a:rPr lang="en-US" dirty="0"/>
              <a:t> Global Black Belt (GBB)</a:t>
            </a:r>
          </a:p>
          <a:p>
            <a:r>
              <a:rPr lang="en-US" dirty="0">
                <a:hlinkClick r:id="rId2"/>
              </a:rPr>
              <a:t>https://www.linkedin.com/in/chris-joakim-4859b89</a:t>
            </a:r>
            <a:endParaRPr lang="en-US" dirty="0"/>
          </a:p>
          <a:p>
            <a:r>
              <a:rPr lang="en-US" dirty="0">
                <a:hlinkClick r:id="rId3"/>
              </a:rPr>
              <a:t>https://github.com/cjoakim/azure-cosmosdb-altgraph</a:t>
            </a:r>
            <a:endParaRPr lang="en-US" dirty="0"/>
          </a:p>
          <a:p>
            <a:r>
              <a:rPr lang="en-US" dirty="0">
                <a:hlinkClick r:id="rId4"/>
              </a:rPr>
              <a:t>https://www.youtube.com/watch?v=SGih_Kj_1yk</a:t>
            </a:r>
            <a:endParaRPr lang="en-US" dirty="0"/>
          </a:p>
          <a:p>
            <a:endParaRPr lang="en-US" dirty="0"/>
          </a:p>
          <a:p>
            <a:r>
              <a:rPr lang="en-US" dirty="0"/>
              <a:t> </a:t>
            </a:r>
          </a:p>
          <a:p>
            <a:endParaRPr lang="en-US" dirty="0"/>
          </a:p>
        </p:txBody>
      </p:sp>
      <p:pic>
        <p:nvPicPr>
          <p:cNvPr id="11" name="Picture 10" descr="Icon&#10;&#10;Description automatically generated">
            <a:extLst>
              <a:ext uri="{FF2B5EF4-FFF2-40B4-BE49-F238E27FC236}">
                <a16:creationId xmlns:a16="http://schemas.microsoft.com/office/drawing/2014/main" id="{4B38226E-FC6F-BE76-79E9-DEF7C3AF7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7467"/>
            <a:ext cx="2783714" cy="1461450"/>
          </a:xfrm>
          <a:prstGeom prst="rect">
            <a:avLst/>
          </a:prstGeom>
        </p:spPr>
      </p:pic>
    </p:spTree>
    <p:extLst>
      <p:ext uri="{BB962C8B-B14F-4D97-AF65-F5344CB8AC3E}">
        <p14:creationId xmlns:p14="http://schemas.microsoft.com/office/powerpoint/2010/main" val="3054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an Index (as in Book)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87022" y="2756027"/>
            <a:ext cx="369146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endParaRPr lang="en-US" sz="1800" dirty="0">
              <a:cs typeface="Segoe UI"/>
            </a:endParaRPr>
          </a:p>
          <a:p>
            <a:r>
              <a:rPr lang="en-US" sz="1800" dirty="0">
                <a:cs typeface="Segoe UI"/>
              </a:rPr>
              <a:t>Indexes enable you to quickly </a:t>
            </a:r>
          </a:p>
          <a:p>
            <a:r>
              <a:rPr lang="en-US" sz="1800" dirty="0">
                <a:cs typeface="Segoe UI"/>
              </a:rPr>
              <a:t>find what you’re looking for.</a:t>
            </a:r>
          </a:p>
          <a:p>
            <a:endParaRPr lang="en-US" sz="1800" dirty="0">
              <a:cs typeface="Segoe UI"/>
            </a:endParaRPr>
          </a:p>
          <a:p>
            <a:r>
              <a:rPr lang="en-US" sz="1800" dirty="0">
                <a:cs typeface="Segoe UI"/>
              </a:rPr>
              <a:t>It’s quite small relative to the size of the Book it indexes.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Table&#10;&#10;Description automatically generated">
            <a:extLst>
              <a:ext uri="{FF2B5EF4-FFF2-40B4-BE49-F238E27FC236}">
                <a16:creationId xmlns:a16="http://schemas.microsoft.com/office/drawing/2014/main" id="{B57F634D-2850-339D-B972-785CEC8D8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582" y="1469630"/>
            <a:ext cx="4118762" cy="5025870"/>
          </a:xfrm>
          <a:prstGeom prst="rect">
            <a:avLst/>
          </a:prstGeom>
        </p:spPr>
      </p:pic>
    </p:spTree>
    <p:extLst>
      <p:ext uri="{BB962C8B-B14F-4D97-AF65-F5344CB8AC3E}">
        <p14:creationId xmlns:p14="http://schemas.microsoft.com/office/powerpoint/2010/main" val="18762227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a:t>
            </a:r>
            <a:r>
              <a:rPr lang="en-US" dirty="0" err="1">
                <a:solidFill>
                  <a:schemeClr val="accent2">
                    <a:lumMod val="60000"/>
                    <a:lumOff val="40000"/>
                  </a:schemeClr>
                </a:solidFill>
                <a:cs typeface="Segoe UI Semibold"/>
              </a:rPr>
              <a:t>CosmosDB</a:t>
            </a:r>
            <a:r>
              <a:rPr lang="en-US" dirty="0">
                <a:solidFill>
                  <a:schemeClr val="accent2">
                    <a:lumMod val="60000"/>
                    <a:lumOff val="40000"/>
                  </a:schemeClr>
                </a:solidFill>
                <a:cs typeface="Segoe UI Semibold"/>
              </a:rPr>
              <a:t> Partitioning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021304" y="5347723"/>
            <a:ext cx="7684169"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Reads within the same logical and physical partition are faster.</a:t>
            </a:r>
          </a:p>
          <a:p>
            <a:r>
              <a:rPr lang="en-US" sz="1800" dirty="0">
                <a:cs typeface="Segoe UI"/>
              </a:rPr>
              <a:t>The Triples (see following pages) can reside in the same logical partition.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EE1F6905-0B93-B818-6F96-A1D1C2D24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153" y="1825527"/>
            <a:ext cx="7381352" cy="2903815"/>
          </a:xfrm>
          <a:prstGeom prst="rect">
            <a:avLst/>
          </a:prstGeom>
        </p:spPr>
      </p:pic>
    </p:spTree>
    <p:extLst>
      <p:ext uri="{BB962C8B-B14F-4D97-AF65-F5344CB8AC3E}">
        <p14:creationId xmlns:p14="http://schemas.microsoft.com/office/powerpoint/2010/main" val="31835631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Performance Optimizations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28297" y="1469630"/>
            <a:ext cx="10081178" cy="555844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CosmosDB</a:t>
            </a:r>
            <a:r>
              <a:rPr lang="en-US" sz="1800" b="1" dirty="0">
                <a:cs typeface="Segoe UI"/>
              </a:rPr>
              <a:t> Indexing and Composite Indexes</a:t>
            </a:r>
          </a:p>
          <a:p>
            <a:pPr lvl="1"/>
            <a:r>
              <a:rPr lang="en-US" sz="1800" dirty="0">
                <a:cs typeface="Segoe UI"/>
              </a:rPr>
              <a:t>Index individual attributes, and as well as sets of attributes (i.e. – composite indexes)</a:t>
            </a:r>
          </a:p>
          <a:p>
            <a:pPr lvl="1"/>
            <a:r>
              <a:rPr lang="en-US" sz="1800" dirty="0">
                <a:cs typeface="Segoe UI"/>
              </a:rPr>
              <a:t>to match your queries</a:t>
            </a:r>
          </a:p>
          <a:p>
            <a:endParaRPr lang="en-US" sz="1800" dirty="0">
              <a:cs typeface="Segoe UI"/>
            </a:endParaRPr>
          </a:p>
          <a:p>
            <a:pPr marL="285750" indent="-285750">
              <a:buFont typeface="Arial" panose="020B0604020202020204" pitchFamily="34" charset="0"/>
              <a:buChar char="•"/>
            </a:pPr>
            <a:r>
              <a:rPr lang="en-US" sz="1800" b="1" dirty="0" err="1">
                <a:cs typeface="Segoe UI"/>
              </a:rPr>
              <a:t>CosmosDB</a:t>
            </a:r>
            <a:r>
              <a:rPr lang="en-US" sz="1800" b="1" dirty="0">
                <a:cs typeface="Segoe UI"/>
              </a:rPr>
              <a:t> "Point Reads"</a:t>
            </a:r>
          </a:p>
          <a:p>
            <a:pPr lvl="1"/>
            <a:r>
              <a:rPr lang="en-US" sz="1800" dirty="0">
                <a:cs typeface="Segoe UI"/>
              </a:rPr>
              <a:t>Read by Document ID and Partition Key for fastest speed and lowest cost</a:t>
            </a:r>
          </a:p>
          <a:p>
            <a:endParaRPr lang="en-US" sz="1800" dirty="0">
              <a:cs typeface="Segoe UI"/>
            </a:endParaRPr>
          </a:p>
          <a:p>
            <a:pPr marL="285750" indent="-285750">
              <a:buFont typeface="Arial" panose="020B0604020202020204" pitchFamily="34" charset="0"/>
              <a:buChar char="•"/>
            </a:pPr>
            <a:r>
              <a:rPr lang="en-US" sz="1800" b="1" dirty="0">
                <a:cs typeface="Segoe UI"/>
              </a:rPr>
              <a:t>In-Memory Processing is much faster than DB Processing</a:t>
            </a:r>
          </a:p>
          <a:p>
            <a:pPr lvl="1"/>
            <a:r>
              <a:rPr lang="en-US" sz="1800" dirty="0">
                <a:cs typeface="Segoe UI"/>
              </a:rPr>
              <a:t>Traversing an in-memory data structure is 1000s of times faster than reading a DB or disk</a:t>
            </a:r>
          </a:p>
          <a:p>
            <a:endParaRPr lang="en-US" sz="1800" dirty="0">
              <a:cs typeface="Segoe UI"/>
            </a:endParaRPr>
          </a:p>
          <a:p>
            <a:pPr marL="285750" indent="-285750">
              <a:buFont typeface="Arial" panose="020B0604020202020204" pitchFamily="34" charset="0"/>
              <a:buChar char="•"/>
            </a:pPr>
            <a:r>
              <a:rPr lang="en-US" sz="1800" b="1" dirty="0">
                <a:cs typeface="Segoe UI"/>
              </a:rPr>
              <a:t>Caching</a:t>
            </a:r>
          </a:p>
          <a:p>
            <a:pPr marL="742933" lvl="1" indent="-285750">
              <a:buFont typeface="Arial" panose="020B0604020202020204" pitchFamily="34" charset="0"/>
              <a:buChar char="•"/>
            </a:pPr>
            <a:r>
              <a:rPr lang="en-US" sz="1800" dirty="0">
                <a:cs typeface="Segoe UI"/>
              </a:rPr>
              <a:t>Eliminate costly and redundant reads to the database</a:t>
            </a:r>
          </a:p>
          <a:p>
            <a:pPr marL="742933" lvl="1" indent="-285750">
              <a:buFont typeface="Arial" panose="020B0604020202020204" pitchFamily="34" charset="0"/>
              <a:buChar char="•"/>
            </a:pPr>
            <a:r>
              <a:rPr lang="en-US" sz="1800" b="1" dirty="0">
                <a:cs typeface="Segoe UI"/>
              </a:rPr>
              <a:t>Azure Redis Cache</a:t>
            </a:r>
          </a:p>
          <a:p>
            <a:pPr marL="1200117" lvl="2" indent="-285750">
              <a:buFont typeface="Arial" panose="020B0604020202020204" pitchFamily="34" charset="0"/>
              <a:buChar char="•"/>
            </a:pPr>
            <a:r>
              <a:rPr lang="en-US" sz="1800" dirty="0">
                <a:cs typeface="Segoe UI"/>
                <a:hlinkClick r:id="rId2"/>
              </a:rPr>
              <a:t>https://azure.microsoft.com/en-us/services/cache/</a:t>
            </a:r>
            <a:endParaRPr lang="en-US" sz="1800" dirty="0">
              <a:cs typeface="Segoe UI"/>
            </a:endParaRPr>
          </a:p>
          <a:p>
            <a:pPr marL="742933" lvl="1" indent="-285750">
              <a:buFont typeface="Arial" panose="020B0604020202020204" pitchFamily="34" charset="0"/>
              <a:buChar char="•"/>
            </a:pPr>
            <a:r>
              <a:rPr lang="en-US" sz="1800" b="1" dirty="0" err="1">
                <a:cs typeface="Segoe UI"/>
              </a:rPr>
              <a:t>CosmosDB</a:t>
            </a:r>
            <a:r>
              <a:rPr lang="en-US" sz="1800" b="1" dirty="0">
                <a:cs typeface="Segoe UI"/>
              </a:rPr>
              <a:t> Integrated Cache </a:t>
            </a:r>
            <a:r>
              <a:rPr lang="en-US" sz="1800" dirty="0">
                <a:cs typeface="Segoe UI"/>
              </a:rPr>
              <a:t>(currently in preview mode)</a:t>
            </a:r>
          </a:p>
          <a:p>
            <a:pPr marL="1200117" lvl="2" indent="-285750">
              <a:buFont typeface="Arial" panose="020B0604020202020204" pitchFamily="34" charset="0"/>
              <a:buChar char="•"/>
            </a:pPr>
            <a:r>
              <a:rPr lang="en-US" sz="1800" dirty="0">
                <a:cs typeface="Segoe UI"/>
                <a:hlinkClick r:id="rId3"/>
              </a:rPr>
              <a:t>https://docs.microsoft.com/en-us/azure/cosmos-db/integrated-cache</a:t>
            </a:r>
            <a:r>
              <a:rPr lang="en-US" sz="1800" dirty="0">
                <a:cs typeface="Segoe UI"/>
              </a:rPr>
              <a:t> </a:t>
            </a: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86837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519328"/>
          </a:xfrm>
        </p:spPr>
        <p:txBody>
          <a:bodyPr/>
          <a:lstStyle/>
          <a:p>
            <a:r>
              <a:rPr lang="en-US" dirty="0">
                <a:solidFill>
                  <a:schemeClr val="accent2">
                    <a:lumMod val="60000"/>
                    <a:lumOff val="40000"/>
                  </a:schemeClr>
                </a:solidFill>
                <a:cs typeface="Segoe UI Semibold"/>
              </a:rPr>
              <a:t>Design Foundations:  Spring Boot, Spring Data, Project Lombok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381138"/>
            <a:ext cx="10081178"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Spring Boot</a:t>
            </a:r>
          </a:p>
          <a:p>
            <a:pPr marL="742933" lvl="1" indent="-285750">
              <a:buFont typeface="Arial" panose="020B0604020202020204" pitchFamily="34" charset="0"/>
              <a:buChar char="•"/>
            </a:pPr>
            <a:r>
              <a:rPr lang="en-US" sz="1800" dirty="0">
                <a:cs typeface="Segoe UI"/>
              </a:rPr>
              <a:t>Dependency Injection, “Convention over Configuration”</a:t>
            </a:r>
          </a:p>
          <a:p>
            <a:pPr marL="742933" lvl="1" indent="-285750">
              <a:buFont typeface="Arial" panose="020B0604020202020204" pitchFamily="34" charset="0"/>
              <a:buChar char="•"/>
            </a:pPr>
            <a:r>
              <a:rPr lang="en-US" sz="1800" dirty="0">
                <a:cs typeface="Segoe UI"/>
              </a:rPr>
              <a:t>Similar to Ruby on Rails – lots of </a:t>
            </a:r>
            <a:r>
              <a:rPr lang="en-US" sz="1800" dirty="0" err="1">
                <a:cs typeface="Segoe UI"/>
              </a:rPr>
              <a:t>magick</a:t>
            </a:r>
            <a:r>
              <a:rPr lang="en-US" sz="1800" dirty="0">
                <a:cs typeface="Segoe UI"/>
              </a:rPr>
              <a:t> happens if you follow the conventions</a:t>
            </a:r>
          </a:p>
          <a:p>
            <a:pPr marL="742933" lvl="1" indent="-285750">
              <a:buFont typeface="Arial" panose="020B0604020202020204" pitchFamily="34" charset="0"/>
              <a:buChar char="•"/>
            </a:pPr>
            <a:r>
              <a:rPr lang="en-US" sz="1800" dirty="0">
                <a:cs typeface="Segoe UI"/>
              </a:rPr>
              <a:t>Thus, high Developer productivity</a:t>
            </a:r>
          </a:p>
          <a:p>
            <a:pPr marL="742933" lvl="1" indent="-285750">
              <a:buFont typeface="Arial" panose="020B0604020202020204" pitchFamily="34" charset="0"/>
              <a:buChar char="•"/>
            </a:pPr>
            <a:r>
              <a:rPr lang="en-US" sz="1800" dirty="0">
                <a:cs typeface="Segoe UI"/>
                <a:hlinkClick r:id="rId2"/>
              </a:rPr>
              <a:t>https://spring.io/projects/spring-boot</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Spring Data</a:t>
            </a:r>
          </a:p>
          <a:p>
            <a:pPr marL="742933" lvl="1" indent="-285750">
              <a:buFont typeface="Arial" panose="020B0604020202020204" pitchFamily="34" charset="0"/>
              <a:buChar char="•"/>
            </a:pPr>
            <a:r>
              <a:rPr lang="en-US" sz="1800" dirty="0">
                <a:cs typeface="Segoe UI"/>
              </a:rPr>
              <a:t>Nice abstraction and simplification for database access.  Repositories, Templates</a:t>
            </a:r>
          </a:p>
          <a:p>
            <a:pPr marL="742933" lvl="1" indent="-285750">
              <a:buFont typeface="Arial" panose="020B0604020202020204" pitchFamily="34" charset="0"/>
              <a:buChar char="•"/>
            </a:pPr>
            <a:r>
              <a:rPr lang="en-US" sz="1800" dirty="0">
                <a:cs typeface="Segoe UI"/>
              </a:rPr>
              <a:t>https://spring.io/projects/spring-data </a:t>
            </a:r>
          </a:p>
          <a:p>
            <a:pPr marL="742933" lvl="1" indent="-285750">
              <a:buFont typeface="Arial" panose="020B0604020202020204" pitchFamily="34" charset="0"/>
              <a:buChar char="•"/>
            </a:pPr>
            <a:r>
              <a:rPr lang="en-US" sz="1800" b="1" dirty="0">
                <a:cs typeface="Segoe UI"/>
              </a:rPr>
              <a:t>Spring Data for </a:t>
            </a:r>
            <a:r>
              <a:rPr lang="en-US" sz="1800" b="1" dirty="0" err="1">
                <a:cs typeface="Segoe UI"/>
              </a:rPr>
              <a:t>CosmosDB</a:t>
            </a:r>
            <a:r>
              <a:rPr lang="en-US" sz="1800" b="1" dirty="0">
                <a:cs typeface="Segoe UI"/>
              </a:rPr>
              <a:t> SDK</a:t>
            </a:r>
          </a:p>
          <a:p>
            <a:pPr marL="1200117" lvl="2" indent="-285750">
              <a:buFont typeface="Arial" panose="020B0604020202020204" pitchFamily="34" charset="0"/>
              <a:buChar char="•"/>
            </a:pPr>
            <a:r>
              <a:rPr lang="en-US" sz="1800" dirty="0">
                <a:cs typeface="Segoe UI"/>
                <a:hlinkClick r:id="rId3"/>
              </a:rPr>
              <a:t>https://docs.microsoft.com/en-us/azure/developer/java/spring-framework/how-to-guides-spring-data-cosmosdb</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Project Lombok</a:t>
            </a:r>
          </a:p>
          <a:p>
            <a:pPr marL="742933" lvl="1" indent="-285750">
              <a:buFont typeface="Arial" panose="020B0604020202020204" pitchFamily="34" charset="0"/>
              <a:buChar char="•"/>
            </a:pPr>
            <a:r>
              <a:rPr lang="en-US" sz="1800" dirty="0">
                <a:cs typeface="Segoe UI"/>
              </a:rPr>
              <a:t>Eliminates verbose and low-value boilerplate code.  Getters, setters, constructors, etc.</a:t>
            </a:r>
          </a:p>
          <a:p>
            <a:pPr marL="742933" lvl="1" indent="-285750">
              <a:buFont typeface="Arial" panose="020B0604020202020204" pitchFamily="34" charset="0"/>
              <a:buChar char="•"/>
            </a:pPr>
            <a:r>
              <a:rPr lang="en-US" sz="1800" dirty="0">
                <a:cs typeface="Segoe UI"/>
              </a:rPr>
              <a:t>Generates bytecode at compile time.  Nice IDE support, too</a:t>
            </a:r>
          </a:p>
          <a:p>
            <a:pPr marL="742933" lvl="1" indent="-285750">
              <a:buFont typeface="Arial" panose="020B0604020202020204" pitchFamily="34" charset="0"/>
              <a:buChar char="•"/>
            </a:pPr>
            <a:r>
              <a:rPr lang="en-US" sz="1800" dirty="0">
                <a:cs typeface="Segoe UI"/>
                <a:hlinkClick r:id="rId4"/>
              </a:rPr>
              <a:t>https://projectlombok.org</a:t>
            </a: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89709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D3.js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259731"/>
            <a:ext cx="10081178" cy="168046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D3.js JavaScript library for in-browser data visualizations</a:t>
            </a:r>
          </a:p>
          <a:p>
            <a:pPr marL="742933" lvl="1" indent="-285750">
              <a:buFont typeface="Arial" panose="020B0604020202020204" pitchFamily="34" charset="0"/>
              <a:buChar char="•"/>
            </a:pPr>
            <a:r>
              <a:rPr lang="en-US" sz="1800" dirty="0">
                <a:cs typeface="Segoe UI"/>
              </a:rPr>
              <a:t>Many out-of-the-box visualizations.  Open-source.  </a:t>
            </a:r>
            <a:r>
              <a:rPr lang="en-US" sz="1800" dirty="0">
                <a:cs typeface="Segoe UI"/>
                <a:hlinkClick r:id="rId2"/>
              </a:rPr>
              <a:t>https://d3js.org</a:t>
            </a:r>
            <a:endParaRPr lang="en-US" sz="1800" dirty="0">
              <a:cs typeface="Segoe UI"/>
            </a:endParaRPr>
          </a:p>
          <a:p>
            <a:pPr marL="742933" lvl="1" indent="-285750">
              <a:buFont typeface="Arial" panose="020B0604020202020204" pitchFamily="34" charset="0"/>
              <a:buChar char="•"/>
            </a:pPr>
            <a:r>
              <a:rPr lang="en-US" sz="1800" dirty="0">
                <a:cs typeface="Segoe UI"/>
              </a:rPr>
              <a:t>Or, Bring-Your-Own-UI-Library</a:t>
            </a:r>
          </a:p>
          <a:p>
            <a:pPr marL="742933" lvl="1" indent="-285750">
              <a:buFont typeface="Arial" panose="020B0604020202020204" pitchFamily="34" charset="0"/>
              <a:buChar char="•"/>
            </a:pPr>
            <a:r>
              <a:rPr lang="en-US" sz="1800" dirty="0">
                <a:cs typeface="Segoe UI"/>
                <a:hlinkClick r:id="rId3"/>
              </a:rPr>
              <a:t>https://learn.microsoft.com/en-us/azure/cosmos-db/graph/graph-visualization-partners</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EDCC5E5-98AF-E28C-635F-01E66A69D48F}"/>
              </a:ext>
            </a:extLst>
          </p:cNvPr>
          <p:cNvPicPr>
            <a:picLocks noChangeAspect="1"/>
          </p:cNvPicPr>
          <p:nvPr/>
        </p:nvPicPr>
        <p:blipFill>
          <a:blip r:embed="rId4"/>
          <a:stretch>
            <a:fillRect/>
          </a:stretch>
        </p:blipFill>
        <p:spPr>
          <a:xfrm>
            <a:off x="3344752" y="2629576"/>
            <a:ext cx="4848644" cy="3886723"/>
          </a:xfrm>
          <a:prstGeom prst="rect">
            <a:avLst/>
          </a:prstGeom>
        </p:spPr>
      </p:pic>
    </p:spTree>
    <p:extLst>
      <p:ext uri="{BB962C8B-B14F-4D97-AF65-F5344CB8AC3E}">
        <p14:creationId xmlns:p14="http://schemas.microsoft.com/office/powerpoint/2010/main" val="2493252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My Previous Implementation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42573" y="1324111"/>
            <a:ext cx="10081178"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CosmosDB</a:t>
            </a:r>
            <a:r>
              <a:rPr lang="en-US" sz="1800" b="1" dirty="0">
                <a:cs typeface="Segoe UI"/>
              </a:rPr>
              <a:t> Gremlin API Implementation of a Node.js NPM “Bill-of-Material” Graph</a:t>
            </a:r>
          </a:p>
          <a:p>
            <a:pPr marL="742933" lvl="1" indent="-285750">
              <a:buFont typeface="Arial" panose="020B0604020202020204" pitchFamily="34" charset="0"/>
              <a:buChar char="•"/>
            </a:pPr>
            <a:r>
              <a:rPr lang="en-US" sz="1800" dirty="0">
                <a:cs typeface="Segoe UI"/>
              </a:rPr>
              <a:t>I wanted to use the </a:t>
            </a:r>
            <a:r>
              <a:rPr lang="en-US" sz="1800" b="1" dirty="0">
                <a:cs typeface="Segoe UI"/>
              </a:rPr>
              <a:t>same data </a:t>
            </a:r>
            <a:r>
              <a:rPr lang="en-US" sz="1800" dirty="0">
                <a:cs typeface="Segoe UI"/>
              </a:rPr>
              <a:t>in </a:t>
            </a:r>
            <a:r>
              <a:rPr lang="en-US" sz="1800" dirty="0" err="1">
                <a:cs typeface="Segoe UI"/>
              </a:rPr>
              <a:t>AltGraph</a:t>
            </a:r>
            <a:r>
              <a:rPr lang="en-US" sz="1800" dirty="0">
                <a:cs typeface="Segoe UI"/>
              </a:rPr>
              <a:t>, but re-implement the solution w/</a:t>
            </a:r>
            <a:r>
              <a:rPr lang="en-US" sz="1800" dirty="0" err="1">
                <a:cs typeface="Segoe UI"/>
              </a:rPr>
              <a:t>AltGraph</a:t>
            </a:r>
            <a:endParaRPr lang="en-US" sz="1800" dirty="0">
              <a:cs typeface="Segoe UI"/>
            </a:endParaRPr>
          </a:p>
          <a:p>
            <a:pPr marL="742933" lvl="1" indent="-285750">
              <a:buFont typeface="Arial" panose="020B0604020202020204" pitchFamily="34" charset="0"/>
              <a:buChar char="•"/>
            </a:pPr>
            <a:r>
              <a:rPr lang="en-US" sz="1800" dirty="0">
                <a:cs typeface="Segoe UI"/>
                <a:hlinkClick r:id="rId2"/>
              </a:rPr>
              <a:t>https://github.com/Azure-Samples/azure-cosmos-db-graph-npm-bom-sample</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F552D87-770F-10ED-900C-F4B1E44380A2}"/>
              </a:ext>
            </a:extLst>
          </p:cNvPr>
          <p:cNvPicPr>
            <a:picLocks noChangeAspect="1"/>
          </p:cNvPicPr>
          <p:nvPr/>
        </p:nvPicPr>
        <p:blipFill>
          <a:blip r:embed="rId3"/>
          <a:stretch>
            <a:fillRect/>
          </a:stretch>
        </p:blipFill>
        <p:spPr>
          <a:xfrm>
            <a:off x="1981926" y="2432032"/>
            <a:ext cx="7354385" cy="3918855"/>
          </a:xfrm>
          <a:prstGeom prst="rect">
            <a:avLst/>
          </a:prstGeom>
        </p:spPr>
      </p:pic>
    </p:spTree>
    <p:extLst>
      <p:ext uri="{BB962C8B-B14F-4D97-AF65-F5344CB8AC3E}">
        <p14:creationId xmlns:p14="http://schemas.microsoft.com/office/powerpoint/2010/main" val="40658244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a:t>
            </a:r>
            <a:r>
              <a:rPr lang="en-US" dirty="0" err="1">
                <a:solidFill>
                  <a:schemeClr val="accent2">
                    <a:lumMod val="60000"/>
                    <a:lumOff val="40000"/>
                  </a:schemeClr>
                </a:solidFill>
                <a:cs typeface="Segoe UI Semibold"/>
              </a:rPr>
              <a:t>CosmosDB</a:t>
            </a:r>
            <a:r>
              <a:rPr lang="en-US" dirty="0">
                <a:solidFill>
                  <a:schemeClr val="accent2">
                    <a:lumMod val="60000"/>
                    <a:lumOff val="40000"/>
                  </a:schemeClr>
                </a:solidFill>
                <a:cs typeface="Segoe UI Semibold"/>
              </a:rPr>
              <a:t> SQL API</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66751" y="1139756"/>
            <a:ext cx="10081178" cy="777443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Use a Single Container:  </a:t>
            </a:r>
            <a:r>
              <a:rPr lang="en-US" sz="1800" b="1" dirty="0" err="1">
                <a:cs typeface="Segoe UI"/>
              </a:rPr>
              <a:t>altgraph</a:t>
            </a:r>
            <a:endParaRPr lang="en-US" sz="1800" b="1" dirty="0">
              <a:cs typeface="Segoe UI"/>
            </a:endParaRPr>
          </a:p>
          <a:p>
            <a:pPr marL="285750"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Partition key is </a:t>
            </a:r>
            <a:r>
              <a:rPr lang="en-US" sz="1800" b="1" dirty="0">
                <a:cs typeface="Segoe UI"/>
              </a:rPr>
              <a:t>/pk</a:t>
            </a:r>
          </a:p>
          <a:p>
            <a:pPr marL="742933" lvl="1" indent="-285750">
              <a:buFont typeface="Arial" panose="020B0604020202020204" pitchFamily="34" charset="0"/>
              <a:buChar char="•"/>
            </a:pPr>
            <a:r>
              <a:rPr lang="en-US" sz="1800" dirty="0">
                <a:cs typeface="Segoe UI"/>
              </a:rPr>
              <a:t>Each document has a </a:t>
            </a:r>
            <a:r>
              <a:rPr lang="en-US" sz="1800" b="1" dirty="0">
                <a:cs typeface="Segoe UI"/>
              </a:rPr>
              <a:t>doctype</a:t>
            </a:r>
            <a:r>
              <a:rPr lang="en-US" sz="1800" dirty="0">
                <a:cs typeface="Segoe UI"/>
              </a:rPr>
              <a:t> attribute to distinguish the various entities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tenant Id </a:t>
            </a:r>
            <a:r>
              <a:rPr lang="en-US" sz="1800" dirty="0">
                <a:cs typeface="Segoe UI"/>
              </a:rPr>
              <a:t>attribute for multi-tenant use-cases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lob</a:t>
            </a:r>
            <a:r>
              <a:rPr lang="en-US" sz="1800" dirty="0">
                <a:cs typeface="Segoe UI"/>
              </a:rPr>
              <a:t> attribute for multiple lines-of-business in a tenant</a:t>
            </a:r>
          </a:p>
          <a:p>
            <a:pPr marL="742933" lvl="1" indent="-285750">
              <a:buFont typeface="Arial" panose="020B0604020202020204" pitchFamily="34" charset="0"/>
              <a:buChar char="•"/>
            </a:pPr>
            <a:r>
              <a:rPr lang="en-US" sz="1800" dirty="0">
                <a:cs typeface="Segoe UI"/>
              </a:rPr>
              <a:t>Document types for this NPM graph are:  </a:t>
            </a:r>
            <a:r>
              <a:rPr lang="en-US" sz="1800" b="1" dirty="0">
                <a:cs typeface="Segoe UI"/>
              </a:rPr>
              <a:t>triple, library, author, maintainer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Enabling </a:t>
            </a:r>
            <a:r>
              <a:rPr lang="en-US" sz="1800" b="1" dirty="0">
                <a:cs typeface="Segoe UI"/>
              </a:rPr>
              <a:t>Synapse Link </a:t>
            </a:r>
            <a:r>
              <a:rPr lang="en-US" sz="1800" dirty="0">
                <a:cs typeface="Segoe UI"/>
              </a:rPr>
              <a:t>is optional, depending on your requirements</a:t>
            </a:r>
          </a:p>
          <a:p>
            <a:pPr marL="1200117" lvl="2" indent="-285750">
              <a:buFont typeface="Arial" panose="020B0604020202020204" pitchFamily="34" charset="0"/>
              <a:buChar char="•"/>
            </a:pPr>
            <a:r>
              <a:rPr lang="en-US" sz="1800" dirty="0">
                <a:cs typeface="Segoe UI"/>
              </a:rPr>
              <a:t>This is one of the excellent integrations that </a:t>
            </a:r>
            <a:r>
              <a:rPr lang="en-US" sz="1800" dirty="0" err="1">
                <a:cs typeface="Segoe UI"/>
              </a:rPr>
              <a:t>CosmosDB</a:t>
            </a:r>
            <a:r>
              <a:rPr lang="en-US" sz="1800" dirty="0">
                <a:cs typeface="Segoe UI"/>
              </a:rPr>
              <a:t> offers</a:t>
            </a:r>
          </a:p>
          <a:p>
            <a:pPr marL="1200117" lvl="2" indent="-285750">
              <a:buFont typeface="Arial" panose="020B0604020202020204" pitchFamily="34" charset="0"/>
              <a:buChar char="•"/>
            </a:pPr>
            <a:r>
              <a:rPr lang="en-US" sz="1800" dirty="0">
                <a:cs typeface="Segoe UI"/>
                <a:hlinkClick r:id="rId2"/>
              </a:rPr>
              <a:t>https://docs.microsoft.com/en-us/azure/cosmos-db/synapse-link</a:t>
            </a:r>
            <a:endParaRPr lang="en-US" sz="1800" dirty="0">
              <a:cs typeface="Segoe UI"/>
            </a:endParaRPr>
          </a:p>
          <a:p>
            <a:pPr marL="1200117" lvl="2" indent="-285750">
              <a:buFont typeface="Arial" panose="020B0604020202020204" pitchFamily="34" charset="0"/>
              <a:buChar char="•"/>
            </a:pPr>
            <a:r>
              <a:rPr lang="en-US" sz="1800" dirty="0">
                <a:cs typeface="Segoe UI"/>
                <a:hlinkClick r:id="rId3"/>
              </a:rPr>
              <a:t>https://github.com/cjoakim/azure-cosmosdb-synapse-link</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b="1" dirty="0" err="1">
                <a:cs typeface="Segoe UI"/>
              </a:rPr>
              <a:t>Heirarchical</a:t>
            </a:r>
            <a:r>
              <a:rPr lang="en-US" sz="1800" b="1" dirty="0">
                <a:cs typeface="Segoe UI"/>
              </a:rPr>
              <a:t> Partition Keys </a:t>
            </a:r>
            <a:r>
              <a:rPr lang="en-US" sz="1800" dirty="0">
                <a:cs typeface="Segoe UI"/>
              </a:rPr>
              <a:t>(currently in preview mode) may also be used</a:t>
            </a:r>
          </a:p>
          <a:p>
            <a:pPr marL="1200117" lvl="2" indent="-285750">
              <a:buFont typeface="Arial" panose="020B0604020202020204" pitchFamily="34" charset="0"/>
              <a:buChar char="•"/>
            </a:pPr>
            <a:r>
              <a:rPr lang="en-US" sz="1800" dirty="0">
                <a:cs typeface="Segoe UI"/>
                <a:hlinkClick r:id="rId4"/>
              </a:rPr>
              <a:t>https://docs.microsoft.com/en-us/azure/cosmos-db/hierarchical-partition-keys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dirty="0">
                <a:cs typeface="Segoe UI"/>
              </a:rPr>
              <a:t>Provision the Request Units (RU) as necessary – Serverless, Manual, or </a:t>
            </a:r>
            <a:r>
              <a:rPr lang="en-US" sz="1800" dirty="0" err="1">
                <a:cs typeface="Segoe UI"/>
              </a:rPr>
              <a:t>Autoscale</a:t>
            </a:r>
            <a:endParaRPr lang="en-US" sz="1800" dirty="0">
              <a:cs typeface="Segoe UI"/>
            </a:endParaRPr>
          </a:p>
          <a:p>
            <a:pPr marL="1200117" lvl="2" indent="-285750">
              <a:buFont typeface="Arial" panose="020B0604020202020204" pitchFamily="34" charset="0"/>
              <a:buChar char="•"/>
            </a:pPr>
            <a:r>
              <a:rPr lang="en-US" sz="1800" dirty="0">
                <a:cs typeface="Segoe UI"/>
                <a:hlinkClick r:id="rId5"/>
              </a:rPr>
              <a:t>https://docs.microsoft.com/en-us/azure/cosmos-db/set-throughput</a:t>
            </a:r>
            <a:endParaRPr lang="en-US" sz="1800" dirty="0">
              <a:cs typeface="Segoe UI"/>
            </a:endParaRPr>
          </a:p>
          <a:p>
            <a:pPr marL="1200117" lvl="2" indent="-285750">
              <a:buFont typeface="Arial" panose="020B0604020202020204" pitchFamily="34" charset="0"/>
              <a:buChar char="•"/>
            </a:pPr>
            <a:r>
              <a:rPr lang="en-US" sz="1800" dirty="0">
                <a:cs typeface="Segoe UI"/>
                <a:hlinkClick r:id="rId6"/>
              </a:rPr>
              <a:t>https://docs.microsoft.com/en-us/azure/cosmos-db/serverless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71342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Sample Library Document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pic>
        <p:nvPicPr>
          <p:cNvPr id="13" name="Picture 12">
            <a:extLst>
              <a:ext uri="{FF2B5EF4-FFF2-40B4-BE49-F238E27FC236}">
                <a16:creationId xmlns:a16="http://schemas.microsoft.com/office/drawing/2014/main" id="{5C42DF35-05BD-5917-6229-E5629231943B}"/>
              </a:ext>
            </a:extLst>
          </p:cNvPr>
          <p:cNvPicPr>
            <a:picLocks noChangeAspect="1"/>
          </p:cNvPicPr>
          <p:nvPr/>
        </p:nvPicPr>
        <p:blipFill>
          <a:blip r:embed="rId2"/>
          <a:stretch>
            <a:fillRect/>
          </a:stretch>
        </p:blipFill>
        <p:spPr>
          <a:xfrm>
            <a:off x="4475894" y="1309930"/>
            <a:ext cx="6496905" cy="5269334"/>
          </a:xfrm>
          <a:prstGeom prst="rect">
            <a:avLst/>
          </a:prstGeom>
        </p:spPr>
      </p:pic>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4924425"/>
          </a:xfrm>
          <a:prstGeom prst="rect">
            <a:avLst/>
          </a:prstGeom>
          <a:noFill/>
        </p:spPr>
        <p:txBody>
          <a:bodyPr wrap="square" lIns="0" tIns="0" rIns="0" bIns="0" rtlCol="0">
            <a:spAutoFit/>
          </a:bodyPr>
          <a:lstStyle/>
          <a:p>
            <a:pPr algn="l"/>
            <a:r>
              <a:rPr lang="en-US" sz="2000" dirty="0"/>
              <a:t>This is a JSON document which describes a Node.js NPM Library.  Libraries are the “raw material” for the graph.</a:t>
            </a:r>
          </a:p>
          <a:p>
            <a:pPr algn="l"/>
            <a:endParaRPr lang="en-US" sz="2000" dirty="0"/>
          </a:p>
          <a:p>
            <a:pPr algn="l"/>
            <a:r>
              <a:rPr lang="en-US" sz="2000" dirty="0"/>
              <a:t>The </a:t>
            </a:r>
            <a:r>
              <a:rPr lang="en-US" sz="2000" b="1" dirty="0"/>
              <a:t>dependencies</a:t>
            </a:r>
            <a:r>
              <a:rPr lang="en-US" sz="2000" dirty="0"/>
              <a:t> object (at line 14) is the data that we’ll use to build a graph.  This sample document is intentionally small.  This library has only one dependency: </a:t>
            </a:r>
            <a:r>
              <a:rPr lang="en-US" sz="2000" b="1" dirty="0"/>
              <a:t>xml2js</a:t>
            </a:r>
          </a:p>
          <a:p>
            <a:pPr algn="l"/>
            <a:endParaRPr lang="en-US" sz="2000" b="1" dirty="0"/>
          </a:p>
          <a:p>
            <a:pPr algn="l"/>
            <a:r>
              <a:rPr lang="en-US" sz="2000" dirty="0"/>
              <a:t>Note the </a:t>
            </a:r>
            <a:r>
              <a:rPr lang="en-US" sz="2000" b="1" dirty="0"/>
              <a:t>author</a:t>
            </a:r>
            <a:r>
              <a:rPr lang="en-US" sz="2000" dirty="0"/>
              <a:t> and </a:t>
            </a:r>
            <a:r>
              <a:rPr lang="en-US" sz="2000" b="1" dirty="0"/>
              <a:t>maintainers</a:t>
            </a:r>
            <a:r>
              <a:rPr lang="en-US" sz="2000" dirty="0"/>
              <a:t> attributes, as well.</a:t>
            </a:r>
          </a:p>
          <a:p>
            <a:pPr algn="l"/>
            <a:r>
              <a:rPr lang="en-US" sz="2000" dirty="0"/>
              <a:t>The graph will include these.</a:t>
            </a:r>
          </a:p>
        </p:txBody>
      </p:sp>
    </p:spTree>
    <p:extLst>
      <p:ext uri="{BB962C8B-B14F-4D97-AF65-F5344CB8AC3E}">
        <p14:creationId xmlns:p14="http://schemas.microsoft.com/office/powerpoint/2010/main" val="21595839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Sample Array of Triples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481389" y="1175424"/>
            <a:ext cx="3578578" cy="6463308"/>
          </a:xfrm>
          <a:prstGeom prst="rect">
            <a:avLst/>
          </a:prstGeom>
          <a:noFill/>
        </p:spPr>
        <p:txBody>
          <a:bodyPr wrap="square" lIns="0" tIns="0" rIns="0" bIns="0" rtlCol="0">
            <a:spAutoFit/>
          </a:bodyPr>
          <a:lstStyle/>
          <a:p>
            <a:pPr algn="l"/>
            <a:r>
              <a:rPr lang="en-US" sz="1800" b="1" dirty="0"/>
              <a:t>Triple</a:t>
            </a:r>
            <a:r>
              <a:rPr lang="en-US" sz="1800" dirty="0"/>
              <a:t> documents have a Subject, Predicate, and Object just like RDF triples.  Up to </a:t>
            </a:r>
            <a:r>
              <a:rPr lang="en-US" sz="1800" b="1" dirty="0"/>
              <a:t>20 million</a:t>
            </a:r>
            <a:r>
              <a:rPr lang="en-US" sz="1800" dirty="0"/>
              <a:t> of these 1K docs can reside in the same </a:t>
            </a:r>
            <a:r>
              <a:rPr lang="en-US" sz="1800" b="1" dirty="0" err="1"/>
              <a:t>logicical</a:t>
            </a:r>
            <a:r>
              <a:rPr lang="en-US" sz="1800" b="1" dirty="0"/>
              <a:t> partition </a:t>
            </a:r>
            <a:r>
              <a:rPr lang="en-US" sz="1800" dirty="0"/>
              <a:t>(20GB limit).</a:t>
            </a:r>
          </a:p>
          <a:p>
            <a:pPr algn="l"/>
            <a:endParaRPr lang="en-US" sz="1800" dirty="0"/>
          </a:p>
          <a:p>
            <a:pPr algn="l"/>
            <a:r>
              <a:rPr lang="en-US" sz="1800" dirty="0"/>
              <a:t>This graph contains 6382 triples.  They are small in size (1kb) and many can be read into the JVM for </a:t>
            </a:r>
            <a:r>
              <a:rPr lang="en-US" sz="1800" b="1" dirty="0"/>
              <a:t>in-memory processing </a:t>
            </a:r>
            <a:r>
              <a:rPr lang="en-US" sz="1800" dirty="0"/>
              <a:t>and traversal.  Pagination-based processing is also possible.</a:t>
            </a:r>
          </a:p>
          <a:p>
            <a:pPr algn="l"/>
            <a:endParaRPr lang="en-US" sz="1800" dirty="0"/>
          </a:p>
          <a:p>
            <a:pPr algn="l"/>
            <a:r>
              <a:rPr lang="en-US" sz="1800" dirty="0"/>
              <a:t>They point to the adjacent “Vertices” via the Id/Pk attributes for </a:t>
            </a:r>
            <a:r>
              <a:rPr lang="en-US" sz="1800" b="1" dirty="0"/>
              <a:t>point-reads</a:t>
            </a:r>
            <a:r>
              <a:rPr lang="en-US" sz="1800" dirty="0"/>
              <a:t>.</a:t>
            </a:r>
          </a:p>
          <a:p>
            <a:pPr algn="l"/>
            <a:endParaRPr lang="en-US" sz="1800" dirty="0"/>
          </a:p>
          <a:p>
            <a:pPr algn="l"/>
            <a:r>
              <a:rPr lang="en-US" sz="1800" dirty="0"/>
              <a:t>The </a:t>
            </a:r>
            <a:r>
              <a:rPr lang="en-US" sz="1800" b="1" dirty="0"/>
              <a:t>tags</a:t>
            </a:r>
            <a:r>
              <a:rPr lang="en-US" sz="1800" dirty="0"/>
              <a:t> enable optimized searching of important Vertex attributes.</a:t>
            </a:r>
          </a:p>
          <a:p>
            <a:pPr algn="l"/>
            <a:endParaRPr lang="en-US" sz="2000" dirty="0"/>
          </a:p>
          <a:p>
            <a:pPr algn="l"/>
            <a:endParaRPr lang="en-US" sz="2000" dirty="0"/>
          </a:p>
          <a:p>
            <a:pPr algn="l"/>
            <a:endParaRPr lang="en-US" sz="2000" dirty="0"/>
          </a:p>
        </p:txBody>
      </p:sp>
      <p:pic>
        <p:nvPicPr>
          <p:cNvPr id="8" name="Picture 7">
            <a:extLst>
              <a:ext uri="{FF2B5EF4-FFF2-40B4-BE49-F238E27FC236}">
                <a16:creationId xmlns:a16="http://schemas.microsoft.com/office/drawing/2014/main" id="{FB8881F5-9EC9-8127-D1E5-FFEC69D22A86}"/>
              </a:ext>
            </a:extLst>
          </p:cNvPr>
          <p:cNvPicPr>
            <a:picLocks noChangeAspect="1"/>
          </p:cNvPicPr>
          <p:nvPr/>
        </p:nvPicPr>
        <p:blipFill>
          <a:blip r:embed="rId2"/>
          <a:stretch>
            <a:fillRect/>
          </a:stretch>
        </p:blipFill>
        <p:spPr>
          <a:xfrm>
            <a:off x="4132925" y="1397786"/>
            <a:ext cx="8025698" cy="4963003"/>
          </a:xfrm>
          <a:prstGeom prst="rect">
            <a:avLst/>
          </a:prstGeom>
        </p:spPr>
      </p:pic>
    </p:spTree>
    <p:extLst>
      <p:ext uri="{BB962C8B-B14F-4D97-AF65-F5344CB8AC3E}">
        <p14:creationId xmlns:p14="http://schemas.microsoft.com/office/powerpoint/2010/main" val="15594511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Primary Java Classes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8" y="1382888"/>
            <a:ext cx="11130378" cy="4924425"/>
          </a:xfrm>
          <a:prstGeom prst="rect">
            <a:avLst/>
          </a:prstGeom>
          <a:noFill/>
        </p:spPr>
        <p:txBody>
          <a:bodyPr wrap="square" lIns="0" tIns="0" rIns="0" bIns="0" rtlCol="0">
            <a:spAutoFit/>
          </a:bodyPr>
          <a:lstStyle/>
          <a:p>
            <a:pPr algn="l"/>
            <a:endParaRPr lang="en-US" sz="2000" dirty="0"/>
          </a:p>
          <a:p>
            <a:pPr algn="l"/>
            <a:r>
              <a:rPr lang="en-US" sz="2000" b="1" dirty="0"/>
              <a:t>Cache.java </a:t>
            </a:r>
            <a:r>
              <a:rPr lang="en-US" sz="2000" dirty="0"/>
              <a:t>- implements caching logic, to local disk or Azure Redis Cache</a:t>
            </a:r>
          </a:p>
          <a:p>
            <a:pPr algn="l"/>
            <a:r>
              <a:rPr lang="en-US" sz="2000" dirty="0"/>
              <a:t>D3CsvBuilder.java - Creates node and edge CSV files for D3.js</a:t>
            </a:r>
          </a:p>
          <a:p>
            <a:pPr algn="l"/>
            <a:r>
              <a:rPr lang="en-US" sz="2000" dirty="0"/>
              <a:t>Graph.java - An in-memory graph created from a </a:t>
            </a:r>
            <a:r>
              <a:rPr lang="en-US" sz="2000" dirty="0" err="1"/>
              <a:t>TripleQueryStruct</a:t>
            </a:r>
            <a:endParaRPr lang="en-US" sz="2000" dirty="0"/>
          </a:p>
          <a:p>
            <a:pPr algn="l"/>
            <a:r>
              <a:rPr lang="en-US" sz="2000" dirty="0"/>
              <a:t>GraphBuilder.java - Builds a graph by iterating an in-memory </a:t>
            </a:r>
            <a:r>
              <a:rPr lang="en-US" sz="2000" dirty="0" err="1"/>
              <a:t>TripleQueryStruct</a:t>
            </a:r>
            <a:endParaRPr lang="en-US" sz="2000" dirty="0"/>
          </a:p>
          <a:p>
            <a:pPr algn="l"/>
            <a:endParaRPr lang="en-US" sz="2000" dirty="0"/>
          </a:p>
          <a:p>
            <a:pPr algn="l"/>
            <a:r>
              <a:rPr lang="en-US" sz="2000" b="1" dirty="0"/>
              <a:t>TripleQueryStruct.java </a:t>
            </a:r>
            <a:r>
              <a:rPr lang="en-US" sz="2000" dirty="0"/>
              <a:t>- Represents </a:t>
            </a:r>
            <a:r>
              <a:rPr lang="en-US" sz="2000" b="1" dirty="0"/>
              <a:t>an Array of the Triples </a:t>
            </a:r>
            <a:r>
              <a:rPr lang="en-US" sz="2000" dirty="0"/>
              <a:t>for your graph.  It is the “Index”.</a:t>
            </a:r>
          </a:p>
          <a:p>
            <a:pPr algn="l"/>
            <a:endParaRPr lang="en-US" sz="2000" dirty="0"/>
          </a:p>
          <a:p>
            <a:pPr algn="l"/>
            <a:r>
              <a:rPr lang="en-US" sz="2000" b="1" dirty="0"/>
              <a:t>Library.java </a:t>
            </a:r>
            <a:r>
              <a:rPr lang="en-US" sz="2000" dirty="0"/>
              <a:t>- An NPM library document</a:t>
            </a:r>
          </a:p>
          <a:p>
            <a:pPr algn="l"/>
            <a:r>
              <a:rPr lang="en-US" sz="2000" b="1" dirty="0"/>
              <a:t>Triple.java </a:t>
            </a:r>
            <a:r>
              <a:rPr lang="en-US" sz="2000" dirty="0"/>
              <a:t>- One Triple document</a:t>
            </a:r>
          </a:p>
          <a:p>
            <a:pPr algn="l"/>
            <a:r>
              <a:rPr lang="en-US" sz="2000" b="1" dirty="0"/>
              <a:t>LibraryRepository.java </a:t>
            </a:r>
            <a:r>
              <a:rPr lang="en-US" sz="2000" dirty="0"/>
              <a:t>- </a:t>
            </a:r>
            <a:r>
              <a:rPr lang="en-US" sz="2000" b="1" dirty="0"/>
              <a:t>Spring Data Repository</a:t>
            </a:r>
            <a:r>
              <a:rPr lang="en-US" sz="2000" dirty="0"/>
              <a:t> for Libraries</a:t>
            </a:r>
          </a:p>
          <a:p>
            <a:pPr algn="l"/>
            <a:r>
              <a:rPr lang="en-US" sz="2000" dirty="0"/>
              <a:t>TripleRepository.java - Spring Data Repository for Libraries</a:t>
            </a:r>
          </a:p>
          <a:p>
            <a:pPr algn="l"/>
            <a:r>
              <a:rPr lang="en-US" sz="2000" dirty="0"/>
              <a:t>TripleRepositoryExtensions.java - Extensions of the Repository for more complex SQL</a:t>
            </a:r>
          </a:p>
          <a:p>
            <a:pPr algn="l"/>
            <a:r>
              <a:rPr lang="en-US" sz="2000" dirty="0"/>
              <a:t>TripleRepositoryExtensionsImpl.java</a:t>
            </a:r>
          </a:p>
          <a:p>
            <a:pPr algn="l"/>
            <a:r>
              <a:rPr lang="en-US" sz="2000" b="1" dirty="0"/>
              <a:t>GraphController.java </a:t>
            </a:r>
            <a:r>
              <a:rPr lang="en-US" sz="2000" dirty="0"/>
              <a:t>- The primary Controller, handles interaction with the UI</a:t>
            </a:r>
          </a:p>
          <a:p>
            <a:pPr algn="l"/>
            <a:endParaRPr lang="en-US" sz="2000" dirty="0"/>
          </a:p>
        </p:txBody>
      </p:sp>
    </p:spTree>
    <p:extLst>
      <p:ext uri="{BB962C8B-B14F-4D97-AF65-F5344CB8AC3E}">
        <p14:creationId xmlns:p14="http://schemas.microsoft.com/office/powerpoint/2010/main" val="17880286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What is </a:t>
            </a:r>
            <a:r>
              <a:rPr lang="en-US" dirty="0" err="1">
                <a:solidFill>
                  <a:schemeClr val="accent2">
                    <a:lumMod val="60000"/>
                    <a:lumOff val="40000"/>
                  </a:schemeClr>
                </a:solidFill>
                <a:cs typeface="Segoe UI Semibold"/>
              </a:rPr>
              <a:t>AltGraph</a:t>
            </a:r>
            <a:r>
              <a:rPr lang="en-US" dirty="0">
                <a:solidFill>
                  <a:schemeClr val="accent2">
                    <a:lumMod val="60000"/>
                    <a:lumOff val="40000"/>
                  </a:schemeClr>
                </a:solidFill>
                <a:cs typeface="Segoe UI Semibold"/>
              </a:rPr>
              <a: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31497" y="1581071"/>
            <a:ext cx="10081178" cy="583544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400" b="1" dirty="0" err="1">
                <a:cs typeface="Segoe UI"/>
              </a:rPr>
              <a:t>AltGraph</a:t>
            </a:r>
            <a:r>
              <a:rPr lang="en-US" sz="2400" b="1" dirty="0">
                <a:cs typeface="Segoe UI"/>
              </a:rPr>
              <a:t> is an </a:t>
            </a:r>
            <a:r>
              <a:rPr lang="en-US" sz="2400" b="1" i="1" u="sng" dirty="0">
                <a:cs typeface="Segoe UI"/>
              </a:rPr>
              <a:t>Alternative Graph Implementation</a:t>
            </a:r>
            <a:r>
              <a:rPr lang="en-US" sz="2400" b="1" i="1" dirty="0">
                <a:cs typeface="Segoe UI"/>
              </a:rPr>
              <a:t> </a:t>
            </a:r>
            <a:r>
              <a:rPr lang="en-US" sz="2400" b="1" dirty="0">
                <a:cs typeface="Segoe UI"/>
              </a:rPr>
              <a:t>built on:</a:t>
            </a:r>
          </a:p>
          <a:p>
            <a:pPr>
              <a:buFont typeface="Arial" panose="020B0604020202020204" pitchFamily="34" charset="0"/>
              <a:buChar char="•"/>
            </a:pPr>
            <a:endParaRPr lang="en-US" sz="2400" dirty="0">
              <a:cs typeface="Segoe UI"/>
            </a:endParaRPr>
          </a:p>
          <a:p>
            <a:r>
              <a:rPr lang="en-US" sz="2400" dirty="0">
                <a:cs typeface="Segoe UI"/>
              </a:rPr>
              <a:t>A Design:</a:t>
            </a:r>
          </a:p>
          <a:p>
            <a:pPr lvl="1">
              <a:buFont typeface="Arial" panose="020B0604020202020204" pitchFamily="34" charset="0"/>
              <a:buChar char="•"/>
            </a:pPr>
            <a:r>
              <a:rPr lang="en-US" sz="2400" dirty="0">
                <a:cs typeface="Segoe UI"/>
              </a:rPr>
              <a:t>   Azure </a:t>
            </a:r>
            <a:r>
              <a:rPr lang="en-US" sz="2400" b="1" dirty="0" err="1">
                <a:cs typeface="Segoe UI"/>
              </a:rPr>
              <a:t>CosmosDB</a:t>
            </a:r>
            <a:r>
              <a:rPr lang="en-US" sz="2400" b="1" dirty="0">
                <a:cs typeface="Segoe UI"/>
              </a:rPr>
              <a:t> SQL API </a:t>
            </a:r>
          </a:p>
          <a:p>
            <a:pPr lvl="1">
              <a:buFont typeface="Arial" panose="020B0604020202020204" pitchFamily="34" charset="0"/>
              <a:buChar char="•"/>
            </a:pPr>
            <a:r>
              <a:rPr lang="en-US" sz="2400" b="1" dirty="0">
                <a:cs typeface="Segoe UI"/>
              </a:rPr>
              <a:t>   </a:t>
            </a:r>
            <a:r>
              <a:rPr lang="en-US" sz="2400" dirty="0">
                <a:cs typeface="Segoe UI"/>
              </a:rPr>
              <a:t>RDF-like</a:t>
            </a:r>
            <a:r>
              <a:rPr lang="en-US" sz="2400" b="1" dirty="0">
                <a:cs typeface="Segoe UI"/>
              </a:rPr>
              <a:t> “Triples”</a:t>
            </a:r>
          </a:p>
          <a:p>
            <a:pPr lvl="1">
              <a:buFont typeface="Arial" panose="020B0604020202020204" pitchFamily="34" charset="0"/>
              <a:buChar char="•"/>
            </a:pPr>
            <a:r>
              <a:rPr lang="en-US" sz="2400" dirty="0">
                <a:cs typeface="Segoe UI"/>
              </a:rPr>
              <a:t>   Azure Redis Cache or </a:t>
            </a:r>
            <a:r>
              <a:rPr lang="en-US" sz="2400" dirty="0" err="1">
                <a:cs typeface="Segoe UI"/>
              </a:rPr>
              <a:t>CosmosDB</a:t>
            </a:r>
            <a:r>
              <a:rPr lang="en-US" sz="2400" dirty="0">
                <a:cs typeface="Segoe UI"/>
              </a:rPr>
              <a:t> Integrated </a:t>
            </a:r>
            <a:r>
              <a:rPr lang="en-US" sz="2400" b="1" dirty="0">
                <a:cs typeface="Segoe UI"/>
              </a:rPr>
              <a:t>Cache</a:t>
            </a:r>
          </a:p>
          <a:p>
            <a:pPr lvl="1">
              <a:buFont typeface="Arial" panose="020B0604020202020204" pitchFamily="34" charset="0"/>
              <a:buChar char="•"/>
            </a:pPr>
            <a:r>
              <a:rPr lang="en-US" sz="2400" b="1" dirty="0">
                <a:cs typeface="Segoe UI"/>
              </a:rPr>
              <a:t>   Fast In-memory processing</a:t>
            </a:r>
            <a:r>
              <a:rPr lang="en-US" sz="2400" dirty="0">
                <a:cs typeface="Segoe UI"/>
              </a:rPr>
              <a:t> vs DB and Disk Traversal</a:t>
            </a:r>
          </a:p>
          <a:p>
            <a:endParaRPr lang="en-US" sz="2400" dirty="0">
              <a:cs typeface="Segoe UI"/>
            </a:endParaRPr>
          </a:p>
          <a:p>
            <a:r>
              <a:rPr lang="en-US" sz="2400" dirty="0">
                <a:cs typeface="Segoe UI"/>
              </a:rPr>
              <a:t>A Reference Implementation:</a:t>
            </a:r>
          </a:p>
          <a:p>
            <a:pPr lvl="1">
              <a:buFont typeface="Arial" panose="020B0604020202020204" pitchFamily="34" charset="0"/>
              <a:buChar char="•"/>
            </a:pPr>
            <a:r>
              <a:rPr lang="en-US" sz="2400" dirty="0">
                <a:cs typeface="Segoe UI"/>
              </a:rPr>
              <a:t>   Java programming language </a:t>
            </a:r>
          </a:p>
          <a:p>
            <a:pPr lvl="1">
              <a:buFont typeface="Arial" panose="020B0604020202020204" pitchFamily="34" charset="0"/>
              <a:buChar char="•"/>
            </a:pPr>
            <a:r>
              <a:rPr lang="en-US" sz="2400" dirty="0">
                <a:cs typeface="Segoe UI"/>
              </a:rPr>
              <a:t>   </a:t>
            </a:r>
            <a:r>
              <a:rPr lang="en-US" sz="2400" b="1" dirty="0">
                <a:cs typeface="Segoe UI"/>
              </a:rPr>
              <a:t>Spring Boot</a:t>
            </a:r>
            <a:r>
              <a:rPr lang="en-US" sz="2400" dirty="0">
                <a:cs typeface="Segoe UI"/>
              </a:rPr>
              <a:t> and </a:t>
            </a:r>
            <a:r>
              <a:rPr lang="en-US" sz="2400" b="1" dirty="0">
                <a:cs typeface="Segoe UI"/>
              </a:rPr>
              <a:t>Spring Data </a:t>
            </a:r>
            <a:r>
              <a:rPr lang="en-US" sz="2400" dirty="0">
                <a:cs typeface="Segoe UI"/>
              </a:rPr>
              <a:t>frameworks</a:t>
            </a:r>
          </a:p>
          <a:p>
            <a:pPr marL="800083" lvl="1" indent="-342900">
              <a:buFont typeface="Arial" panose="020B0604020202020204" pitchFamily="34" charset="0"/>
              <a:buChar char="•"/>
            </a:pPr>
            <a:r>
              <a:rPr lang="en-US" sz="2400" dirty="0">
                <a:cs typeface="Segoe UI"/>
                <a:hlinkClick r:id="rId2"/>
              </a:rPr>
              <a:t>https://github.com/cjoakim/azure-cosmosdb-altgraph</a:t>
            </a:r>
            <a:endParaRPr lang="en-US" sz="2400" dirty="0">
              <a:cs typeface="Segoe UI"/>
            </a:endParaRPr>
          </a:p>
          <a:p>
            <a:pPr lvl="1">
              <a:buFont typeface="Arial" panose="020B0604020202020204" pitchFamily="34" charset="0"/>
              <a:buChar char="•"/>
            </a:pPr>
            <a:endParaRPr lang="en-US" sz="2400" dirty="0">
              <a:cs typeface="Segoe UI"/>
            </a:endParaRPr>
          </a:p>
          <a:p>
            <a:pPr lvl="1">
              <a:buFont typeface="Arial" panose="020B0604020202020204" pitchFamily="34" charset="0"/>
              <a:buChar char="•"/>
            </a:pPr>
            <a:endParaRPr lang="en-US" sz="2400" dirty="0">
              <a:cs typeface="Segoe UI"/>
            </a:endParaRPr>
          </a:p>
          <a:p>
            <a:pPr>
              <a:buFont typeface="Arial" panose="020B0604020202020204" pitchFamily="34" charset="0"/>
              <a:buChar char="•"/>
            </a:pPr>
            <a:endParaRPr lang="en-US" sz="24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3298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The Spring Data </a:t>
            </a:r>
            <a:r>
              <a:rPr lang="en-US" dirty="0" err="1">
                <a:solidFill>
                  <a:schemeClr val="accent2">
                    <a:lumMod val="60000"/>
                    <a:lumOff val="40000"/>
                  </a:schemeClr>
                </a:solidFill>
                <a:cs typeface="Segoe UI Semibold"/>
              </a:rPr>
              <a:t>TripleRepository</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923330"/>
          </a:xfrm>
          <a:prstGeom prst="rect">
            <a:avLst/>
          </a:prstGeom>
          <a:noFill/>
        </p:spPr>
        <p:txBody>
          <a:bodyPr wrap="square" lIns="0" tIns="0" rIns="0" bIns="0" rtlCol="0">
            <a:spAutoFit/>
          </a:bodyPr>
          <a:lstStyle/>
          <a:p>
            <a:pPr algn="l"/>
            <a:endParaRPr lang="en-US" sz="2000" dirty="0"/>
          </a:p>
          <a:p>
            <a:pPr algn="l"/>
            <a:endParaRPr lang="en-US" sz="2000" dirty="0"/>
          </a:p>
          <a:p>
            <a:pPr algn="l"/>
            <a:endParaRPr lang="en-US" sz="2000" dirty="0"/>
          </a:p>
        </p:txBody>
      </p:sp>
      <p:pic>
        <p:nvPicPr>
          <p:cNvPr id="5" name="Picture 4">
            <a:extLst>
              <a:ext uri="{FF2B5EF4-FFF2-40B4-BE49-F238E27FC236}">
                <a16:creationId xmlns:a16="http://schemas.microsoft.com/office/drawing/2014/main" id="{3ABA6531-FF0B-B4E2-6864-BF535A8653C9}"/>
              </a:ext>
            </a:extLst>
          </p:cNvPr>
          <p:cNvPicPr>
            <a:picLocks noChangeAspect="1"/>
          </p:cNvPicPr>
          <p:nvPr/>
        </p:nvPicPr>
        <p:blipFill>
          <a:blip r:embed="rId2"/>
          <a:stretch>
            <a:fillRect/>
          </a:stretch>
        </p:blipFill>
        <p:spPr>
          <a:xfrm>
            <a:off x="863227" y="1347143"/>
            <a:ext cx="9609204" cy="4098201"/>
          </a:xfrm>
          <a:prstGeom prst="rect">
            <a:avLst/>
          </a:prstGeom>
        </p:spPr>
      </p:pic>
      <p:sp>
        <p:nvSpPr>
          <p:cNvPr id="7" name="TextBox 6">
            <a:extLst>
              <a:ext uri="{FF2B5EF4-FFF2-40B4-BE49-F238E27FC236}">
                <a16:creationId xmlns:a16="http://schemas.microsoft.com/office/drawing/2014/main" id="{7E0B5F98-C65B-3632-AC4B-C3A86AE0921B}"/>
              </a:ext>
            </a:extLst>
          </p:cNvPr>
          <p:cNvSpPr txBox="1"/>
          <p:nvPr/>
        </p:nvSpPr>
        <p:spPr>
          <a:xfrm>
            <a:off x="787174" y="5581394"/>
            <a:ext cx="10298516" cy="615553"/>
          </a:xfrm>
          <a:prstGeom prst="rect">
            <a:avLst/>
          </a:prstGeom>
          <a:noFill/>
        </p:spPr>
        <p:txBody>
          <a:bodyPr wrap="square" lIns="0" tIns="0" rIns="0" bIns="0" rtlCol="0">
            <a:spAutoFit/>
          </a:bodyPr>
          <a:lstStyle/>
          <a:p>
            <a:pPr algn="l"/>
            <a:r>
              <a:rPr lang="en-US" sz="2000" dirty="0"/>
              <a:t>Method </a:t>
            </a:r>
            <a:r>
              <a:rPr lang="en-US" sz="2000" b="1" dirty="0" err="1"/>
              <a:t>getByPkLobAndSubjects</a:t>
            </a:r>
            <a:r>
              <a:rPr lang="en-US" sz="2000" dirty="0"/>
              <a:t> is used to query the Triples and load them into memory as a </a:t>
            </a:r>
            <a:r>
              <a:rPr lang="en-US" sz="2000" b="1" dirty="0" err="1"/>
              <a:t>TripleQueryStruct</a:t>
            </a:r>
            <a:r>
              <a:rPr lang="en-US" sz="2000" dirty="0"/>
              <a:t> that can then be </a:t>
            </a:r>
            <a:r>
              <a:rPr lang="en-US" sz="2000" b="1" dirty="0"/>
              <a:t>cached</a:t>
            </a:r>
            <a:r>
              <a:rPr lang="en-US" sz="2000" dirty="0"/>
              <a:t>.  It is the “Index” to your graph.</a:t>
            </a:r>
          </a:p>
        </p:txBody>
      </p:sp>
      <p:sp>
        <p:nvSpPr>
          <p:cNvPr id="10" name="Rectangle 1">
            <a:extLst>
              <a:ext uri="{FF2B5EF4-FFF2-40B4-BE49-F238E27FC236}">
                <a16:creationId xmlns:a16="http://schemas.microsoft.com/office/drawing/2014/main" id="{785061DF-0303-393D-D313-887C307304B2}"/>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JetBrains Mono"/>
              </a:rPr>
              <a:t>TripleQueryStruct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30294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Building the Graph and Creating D3.js CSV</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5" y="1621335"/>
            <a:ext cx="10217649"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Ok, great, we have a </a:t>
            </a:r>
            <a:r>
              <a:rPr lang="en-US" sz="1800" b="1" dirty="0" err="1"/>
              <a:t>TripleQueryStruct</a:t>
            </a:r>
            <a:r>
              <a:rPr lang="en-US" sz="1800" b="1" dirty="0"/>
              <a:t> in memory, now what?</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Optionally Cache it for the next Web Request</a:t>
            </a:r>
          </a:p>
          <a:p>
            <a:pPr marL="742933" lvl="1" indent="-285750">
              <a:buFont typeface="Arial" panose="020B0604020202020204" pitchFamily="34" charset="0"/>
              <a:buChar char="•"/>
            </a:pPr>
            <a:r>
              <a:rPr lang="en-US" sz="1800" dirty="0"/>
              <a:t>Class</a:t>
            </a:r>
            <a:r>
              <a:rPr lang="en-US" sz="1800" b="1" dirty="0"/>
              <a:t> Cache</a:t>
            </a:r>
          </a:p>
          <a:p>
            <a:pPr marL="285750"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Build The Graph in Memory</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err="1">
                <a:cs typeface="Segoe UI"/>
              </a:rPr>
              <a:t>GraphBuilder</a:t>
            </a:r>
            <a:endParaRPr lang="en-US" sz="1800" b="1" dirty="0">
              <a:cs typeface="Segoe UI"/>
            </a:endParaRPr>
          </a:p>
          <a:p>
            <a:pPr marL="742933" lvl="1" indent="-285750">
              <a:buFont typeface="Arial" panose="020B0604020202020204" pitchFamily="34" charset="0"/>
              <a:buChar char="•"/>
            </a:pPr>
            <a:r>
              <a:rPr lang="en-US" sz="1800" b="1" dirty="0">
                <a:cs typeface="Segoe UI"/>
              </a:rPr>
              <a:t>Iterates, in memory, the many Triples </a:t>
            </a:r>
            <a:r>
              <a:rPr lang="en-US" sz="1800" dirty="0">
                <a:cs typeface="Segoe UI"/>
              </a:rPr>
              <a:t>in the</a:t>
            </a:r>
            <a:r>
              <a:rPr lang="en-US" sz="1800" dirty="0"/>
              <a:t> </a:t>
            </a:r>
            <a:r>
              <a:rPr lang="en-US" sz="1800" dirty="0" err="1"/>
              <a:t>TripleQueryStruct</a:t>
            </a:r>
            <a:r>
              <a:rPr lang="en-US" sz="1800" dirty="0"/>
              <a:t> to build the Graph object</a:t>
            </a:r>
          </a:p>
          <a:p>
            <a:pPr marL="742933" lvl="1" indent="-285750">
              <a:buFont typeface="Arial" panose="020B0604020202020204" pitchFamily="34" charset="0"/>
              <a:buChar char="•"/>
            </a:pPr>
            <a:r>
              <a:rPr lang="en-US" sz="1800" dirty="0">
                <a:cs typeface="Segoe UI"/>
              </a:rPr>
              <a:t>Alternatively, for huge graphs, paginate the Triples and build the graph with each page</a:t>
            </a:r>
          </a:p>
          <a:p>
            <a:pPr marL="742933" lvl="1"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r>
              <a:rPr lang="en-US" sz="1800" b="1" dirty="0">
                <a:cs typeface="Segoe UI"/>
              </a:rPr>
              <a:t>Build the two CSV files for D3.js UI visualizations</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a:t>D3CsvBuilder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Can we please see the demo now?</a:t>
            </a: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68363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bg1"/>
                </a:solidFill>
              </a:rPr>
              <a:t>x</a:t>
            </a: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7AF0F32-959F-8427-DA3A-D9946C30CD39}"/>
              </a:ext>
            </a:extLst>
          </p:cNvPr>
          <p:cNvPicPr>
            <a:picLocks noChangeAspect="1"/>
          </p:cNvPicPr>
          <p:nvPr/>
        </p:nvPicPr>
        <p:blipFill>
          <a:blip r:embed="rId2"/>
          <a:stretch>
            <a:fillRect/>
          </a:stretch>
        </p:blipFill>
        <p:spPr>
          <a:xfrm>
            <a:off x="1473778" y="432072"/>
            <a:ext cx="8842945" cy="6058509"/>
          </a:xfrm>
          <a:prstGeom prst="rect">
            <a:avLst/>
          </a:prstGeom>
        </p:spPr>
      </p:pic>
    </p:spTree>
    <p:extLst>
      <p:ext uri="{BB962C8B-B14F-4D97-AF65-F5344CB8AC3E}">
        <p14:creationId xmlns:p14="http://schemas.microsoft.com/office/powerpoint/2010/main" val="28004305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The Search Form</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201679" y="4475988"/>
            <a:ext cx="7788641"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Enter a Library name, and integer graph “depth”.</a:t>
            </a:r>
          </a:p>
          <a:p>
            <a:r>
              <a:rPr lang="en-US" sz="1800" dirty="0">
                <a:cs typeface="Segoe UI"/>
              </a:rPr>
              <a:t>Optional Cache </a:t>
            </a:r>
            <a:r>
              <a:rPr lang="en-US" sz="1800" dirty="0" err="1">
                <a:cs typeface="Segoe UI"/>
              </a:rPr>
              <a:t>Opts</a:t>
            </a:r>
            <a:r>
              <a:rPr lang="en-US" sz="1800" dirty="0">
                <a:cs typeface="Segoe UI"/>
              </a:rPr>
              <a:t> “L” for Library caching, “T” for Triple caching.</a:t>
            </a:r>
          </a:p>
          <a:p>
            <a:r>
              <a:rPr lang="en-US" sz="1800" dirty="0">
                <a:cs typeface="Segoe UI"/>
              </a:rPr>
              <a:t>The Elapsed </a:t>
            </a:r>
            <a:r>
              <a:rPr lang="en-US" sz="1800" dirty="0" err="1">
                <a:cs typeface="Segoe UI"/>
              </a:rPr>
              <a:t>ms</a:t>
            </a:r>
            <a:r>
              <a:rPr lang="en-US" sz="1800" dirty="0">
                <a:cs typeface="Segoe UI"/>
              </a:rPr>
              <a:t> field will be populated when the graph is displayed.</a:t>
            </a:r>
          </a:p>
          <a:p>
            <a:r>
              <a:rPr lang="en-US" sz="1800" dirty="0">
                <a:cs typeface="Segoe UI"/>
              </a:rPr>
              <a:t>The Author checkbox will toggle between a Library and Author graph.</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5DAD043A-1F76-78FB-8B71-5A47D6BC4B4E}"/>
              </a:ext>
            </a:extLst>
          </p:cNvPr>
          <p:cNvPicPr>
            <a:picLocks noChangeAspect="1"/>
          </p:cNvPicPr>
          <p:nvPr/>
        </p:nvPicPr>
        <p:blipFill>
          <a:blip r:embed="rId2"/>
          <a:stretch>
            <a:fillRect/>
          </a:stretch>
        </p:blipFill>
        <p:spPr>
          <a:xfrm>
            <a:off x="144087" y="2333372"/>
            <a:ext cx="11704992" cy="1731830"/>
          </a:xfrm>
          <a:prstGeom prst="rect">
            <a:avLst/>
          </a:prstGeom>
        </p:spPr>
      </p:pic>
    </p:spTree>
    <p:extLst>
      <p:ext uri="{BB962C8B-B14F-4D97-AF65-F5344CB8AC3E}">
        <p14:creationId xmlns:p14="http://schemas.microsoft.com/office/powerpoint/2010/main" val="13215736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Graph with a Depth of 1</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687689" y="5611080"/>
            <a:ext cx="8613422"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1 and no caching.</a:t>
            </a:r>
          </a:p>
          <a:p>
            <a:r>
              <a:rPr lang="en-US" sz="1800" dirty="0">
                <a:cs typeface="Segoe UI"/>
              </a:rPr>
              <a:t>Single click a node for Library info.  Double-click to show the graph for that node.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0B0B9CF7-1F81-49E5-A242-EF573FD1A7AC}"/>
              </a:ext>
            </a:extLst>
          </p:cNvPr>
          <p:cNvPicPr>
            <a:picLocks noChangeAspect="1"/>
          </p:cNvPicPr>
          <p:nvPr/>
        </p:nvPicPr>
        <p:blipFill>
          <a:blip r:embed="rId2"/>
          <a:stretch>
            <a:fillRect/>
          </a:stretch>
        </p:blipFill>
        <p:spPr>
          <a:xfrm>
            <a:off x="1361118" y="1469630"/>
            <a:ext cx="8613422" cy="4288804"/>
          </a:xfrm>
          <a:prstGeom prst="rect">
            <a:avLst/>
          </a:prstGeom>
        </p:spPr>
      </p:pic>
    </p:spTree>
    <p:extLst>
      <p:ext uri="{BB962C8B-B14F-4D97-AF65-F5344CB8AC3E}">
        <p14:creationId xmlns:p14="http://schemas.microsoft.com/office/powerpoint/2010/main" val="20989641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Graph with a Depth of 2</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18062" y="6023733"/>
            <a:ext cx="7118182"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no caching.  D3.js positions the nodes.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77F8901-8414-6264-884E-B1DC01820C6C}"/>
              </a:ext>
            </a:extLst>
          </p:cNvPr>
          <p:cNvPicPr>
            <a:picLocks noChangeAspect="1"/>
          </p:cNvPicPr>
          <p:nvPr/>
        </p:nvPicPr>
        <p:blipFill>
          <a:blip r:embed="rId2"/>
          <a:stretch>
            <a:fillRect/>
          </a:stretch>
        </p:blipFill>
        <p:spPr>
          <a:xfrm>
            <a:off x="2187129" y="1139756"/>
            <a:ext cx="6961399" cy="4950096"/>
          </a:xfrm>
          <a:prstGeom prst="rect">
            <a:avLst/>
          </a:prstGeom>
        </p:spPr>
      </p:pic>
    </p:spTree>
    <p:extLst>
      <p:ext uri="{BB962C8B-B14F-4D97-AF65-F5344CB8AC3E}">
        <p14:creationId xmlns:p14="http://schemas.microsoft.com/office/powerpoint/2010/main" val="9283599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Graph with a Depth of 2, with Caching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21294" y="6058103"/>
            <a:ext cx="792147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a:t>
            </a:r>
            <a:r>
              <a:rPr lang="en-US" sz="1800" b="1" dirty="0">
                <a:cs typeface="Segoe UI"/>
              </a:rPr>
              <a:t>caching</a:t>
            </a:r>
            <a:r>
              <a:rPr lang="en-US" sz="1800" dirty="0">
                <a:cs typeface="Segoe UI"/>
              </a:rPr>
              <a:t>.  Notice the </a:t>
            </a:r>
            <a:r>
              <a:rPr lang="en-US" sz="1800" b="1" dirty="0">
                <a:cs typeface="Segoe UI"/>
              </a:rPr>
              <a:t>speed improvement</a:t>
            </a:r>
            <a:r>
              <a:rPr lang="en-US" sz="1800" dirty="0">
                <a:cs typeface="Segoe UI"/>
              </a:rPr>
              <a:t>.</a:t>
            </a:r>
          </a:p>
          <a:p>
            <a:r>
              <a:rPr lang="en-US" sz="1800" dirty="0">
                <a:cs typeface="Segoe UI"/>
              </a:rPr>
              <a:t>This example used Azure Redis Cache from my (slow) home </a:t>
            </a:r>
            <a:r>
              <a:rPr lang="en-US" sz="1800" dirty="0" err="1">
                <a:cs typeface="Segoe UI"/>
              </a:rPr>
              <a:t>WiFi</a:t>
            </a:r>
            <a:r>
              <a:rPr lang="en-US" sz="1800" dirty="0">
                <a:cs typeface="Segoe UI"/>
              </a:rPr>
              <a:t> network.</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CC43E833-D766-A25F-29EF-53FD6888759F}"/>
              </a:ext>
            </a:extLst>
          </p:cNvPr>
          <p:cNvPicPr>
            <a:picLocks noChangeAspect="1"/>
          </p:cNvPicPr>
          <p:nvPr/>
        </p:nvPicPr>
        <p:blipFill>
          <a:blip r:embed="rId2"/>
          <a:stretch>
            <a:fillRect/>
          </a:stretch>
        </p:blipFill>
        <p:spPr>
          <a:xfrm>
            <a:off x="1820411" y="1198544"/>
            <a:ext cx="6655613" cy="4832157"/>
          </a:xfrm>
          <a:prstGeom prst="rect">
            <a:avLst/>
          </a:prstGeom>
        </p:spPr>
      </p:pic>
    </p:spTree>
    <p:extLst>
      <p:ext uri="{BB962C8B-B14F-4D97-AF65-F5344CB8AC3E}">
        <p14:creationId xmlns:p14="http://schemas.microsoft.com/office/powerpoint/2010/main" val="31934248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Author-to-Library Graph using the Triple tag values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3C71BB55-2C58-385D-2A49-2285013546FD}"/>
              </a:ext>
            </a:extLst>
          </p:cNvPr>
          <p:cNvSpPr txBox="1"/>
          <p:nvPr/>
        </p:nvSpPr>
        <p:spPr>
          <a:xfrm>
            <a:off x="455995" y="1619794"/>
            <a:ext cx="3677093" cy="4467497"/>
          </a:xfrm>
          <a:prstGeom prst="rect">
            <a:avLst/>
          </a:prstGeom>
          <a:noFill/>
        </p:spPr>
        <p:txBody>
          <a:bodyPr wrap="square" lIns="0" tIns="0" rIns="0" bIns="0" rtlCol="0">
            <a:spAutoFit/>
          </a:bodyPr>
          <a:lstStyle/>
          <a:p>
            <a:pPr algn="l"/>
            <a:endParaRPr lang="en-US" sz="2000" dirty="0" err="1"/>
          </a:p>
        </p:txBody>
      </p:sp>
      <p:pic>
        <p:nvPicPr>
          <p:cNvPr id="11" name="Picture 10">
            <a:extLst>
              <a:ext uri="{FF2B5EF4-FFF2-40B4-BE49-F238E27FC236}">
                <a16:creationId xmlns:a16="http://schemas.microsoft.com/office/drawing/2014/main" id="{34FCE51F-FD35-E824-1BE6-706517E787F9}"/>
              </a:ext>
            </a:extLst>
          </p:cNvPr>
          <p:cNvPicPr>
            <a:picLocks noChangeAspect="1"/>
          </p:cNvPicPr>
          <p:nvPr/>
        </p:nvPicPr>
        <p:blipFill>
          <a:blip r:embed="rId2"/>
          <a:stretch>
            <a:fillRect/>
          </a:stretch>
        </p:blipFill>
        <p:spPr>
          <a:xfrm>
            <a:off x="495584" y="1669566"/>
            <a:ext cx="4575338" cy="4015389"/>
          </a:xfrm>
          <a:prstGeom prst="rect">
            <a:avLst/>
          </a:prstGeom>
        </p:spPr>
      </p:pic>
      <p:pic>
        <p:nvPicPr>
          <p:cNvPr id="5" name="Picture 4">
            <a:extLst>
              <a:ext uri="{FF2B5EF4-FFF2-40B4-BE49-F238E27FC236}">
                <a16:creationId xmlns:a16="http://schemas.microsoft.com/office/drawing/2014/main" id="{C3EA5294-E918-F77A-1CBF-1BCD909CE45E}"/>
              </a:ext>
            </a:extLst>
          </p:cNvPr>
          <p:cNvPicPr>
            <a:picLocks noChangeAspect="1"/>
          </p:cNvPicPr>
          <p:nvPr/>
        </p:nvPicPr>
        <p:blipFill>
          <a:blip r:embed="rId3"/>
          <a:stretch>
            <a:fillRect/>
          </a:stretch>
        </p:blipFill>
        <p:spPr>
          <a:xfrm>
            <a:off x="5667829" y="1308371"/>
            <a:ext cx="6126630" cy="4692334"/>
          </a:xfrm>
          <a:prstGeom prst="rect">
            <a:avLst/>
          </a:prstGeom>
        </p:spPr>
      </p:pic>
      <p:sp>
        <p:nvSpPr>
          <p:cNvPr id="6" name="TextBox 5">
            <a:extLst>
              <a:ext uri="{FF2B5EF4-FFF2-40B4-BE49-F238E27FC236}">
                <a16:creationId xmlns:a16="http://schemas.microsoft.com/office/drawing/2014/main" id="{EC25D64E-73C4-7EF5-C96F-59652143D97B}"/>
              </a:ext>
            </a:extLst>
          </p:cNvPr>
          <p:cNvSpPr txBox="1"/>
          <p:nvPr/>
        </p:nvSpPr>
        <p:spPr>
          <a:xfrm>
            <a:off x="1734589" y="6373091"/>
            <a:ext cx="8030095" cy="307777"/>
          </a:xfrm>
          <a:prstGeom prst="rect">
            <a:avLst/>
          </a:prstGeom>
          <a:noFill/>
        </p:spPr>
        <p:txBody>
          <a:bodyPr wrap="square" lIns="0" tIns="0" rIns="0" bIns="0" rtlCol="0">
            <a:spAutoFit/>
          </a:bodyPr>
          <a:lstStyle/>
          <a:p>
            <a:pPr algn="ctr"/>
            <a:r>
              <a:rPr lang="en-US" sz="2000" dirty="0"/>
              <a:t>Graph, from tags, showing the Libraries authored by TJ </a:t>
            </a:r>
            <a:r>
              <a:rPr lang="en-US" sz="2000" dirty="0" err="1"/>
              <a:t>Holowaychuk</a:t>
            </a:r>
            <a:endParaRPr lang="en-US" sz="2000" dirty="0"/>
          </a:p>
        </p:txBody>
      </p:sp>
    </p:spTree>
    <p:extLst>
      <p:ext uri="{BB962C8B-B14F-4D97-AF65-F5344CB8AC3E}">
        <p14:creationId xmlns:p14="http://schemas.microsoft.com/office/powerpoint/2010/main" val="1419305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0B99EF-AA7B-47BE-944B-97BCFE08EEB3}"/>
              </a:ext>
            </a:extLst>
          </p:cNvPr>
          <p:cNvSpPr txBox="1">
            <a:spLocks/>
          </p:cNvSpPr>
          <p:nvPr/>
        </p:nvSpPr>
        <p:spPr>
          <a:xfrm>
            <a:off x="584200" y="2425780"/>
            <a:ext cx="9144000" cy="294208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dirty="0">
                <a:solidFill>
                  <a:srgbClr val="FFFFFF"/>
                </a:solidFill>
                <a:latin typeface="Segoe UI" panose="020B0502040204020203" pitchFamily="34" charset="0"/>
              </a:rPr>
              <a:t>Thank you!</a:t>
            </a:r>
          </a:p>
          <a:p>
            <a:endParaRPr lang="en-US" b="1" dirty="0">
              <a:solidFill>
                <a:srgbClr val="FFFFFF"/>
              </a:solidFill>
              <a:latin typeface="Segoe UI" panose="020B0502040204020203" pitchFamily="34" charset="0"/>
            </a:endParaRPr>
          </a:p>
          <a:p>
            <a:endParaRPr lang="en-US" b="1" dirty="0">
              <a:solidFill>
                <a:srgbClr val="FFFFFF"/>
              </a:solidFill>
              <a:latin typeface="Segoe UI" panose="020B0502040204020203" pitchFamily="34" charset="0"/>
            </a:endParaRPr>
          </a:p>
          <a:p>
            <a:r>
              <a:rPr lang="en-US" b="1" dirty="0">
                <a:solidFill>
                  <a:srgbClr val="FFFFFF"/>
                </a:solidFill>
                <a:latin typeface="Segoe UI" panose="020B0502040204020203" pitchFamily="34" charset="0"/>
              </a:rPr>
              <a:t>Questions?</a:t>
            </a:r>
            <a:endParaRPr lang="en-US" dirty="0"/>
          </a:p>
        </p:txBody>
      </p:sp>
    </p:spTree>
    <p:extLst>
      <p:ext uri="{BB962C8B-B14F-4D97-AF65-F5344CB8AC3E}">
        <p14:creationId xmlns:p14="http://schemas.microsoft.com/office/powerpoint/2010/main" val="2494544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Presentation Outline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65364" y="1581071"/>
            <a:ext cx="10081178" cy="42965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2000" dirty="0">
                <a:cs typeface="Segoe UI"/>
              </a:rPr>
              <a:t> </a:t>
            </a:r>
            <a:r>
              <a:rPr lang="en-US" sz="2000" b="1" dirty="0">
                <a:cs typeface="Segoe UI"/>
              </a:rPr>
              <a:t>Influences</a:t>
            </a:r>
            <a:endParaRPr lang="en-US" sz="2000" dirty="0">
              <a:cs typeface="Segoe UI"/>
            </a:endParaRPr>
          </a:p>
          <a:p>
            <a:pPr lvl="1">
              <a:buFont typeface="Arial" panose="020B0604020202020204" pitchFamily="34" charset="0"/>
              <a:buChar char="•"/>
            </a:pPr>
            <a:r>
              <a:rPr lang="en-US" sz="2000" dirty="0">
                <a:cs typeface="Segoe UI"/>
              </a:rPr>
              <a:t>  Previous </a:t>
            </a:r>
            <a:r>
              <a:rPr lang="en-US" sz="2000" dirty="0" err="1">
                <a:cs typeface="Segoe UI"/>
              </a:rPr>
              <a:t>CosmosDB</a:t>
            </a:r>
            <a:r>
              <a:rPr lang="en-US" sz="2000" dirty="0">
                <a:cs typeface="Segoe UI"/>
              </a:rPr>
              <a:t> Live TV Sessions</a:t>
            </a:r>
          </a:p>
          <a:p>
            <a:pPr lvl="1">
              <a:buFont typeface="Arial" panose="020B0604020202020204" pitchFamily="34" charset="0"/>
              <a:buChar char="•"/>
            </a:pPr>
            <a:r>
              <a:rPr lang="en-US" sz="2000" dirty="0">
                <a:cs typeface="Segoe UI"/>
              </a:rPr>
              <a:t>  Real-world Use Cases</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Perception</a:t>
            </a:r>
            <a:r>
              <a:rPr lang="en-US" sz="2000" dirty="0">
                <a:cs typeface="Segoe UI"/>
              </a:rPr>
              <a:t>: How you See the Problem often determines your solution</a:t>
            </a:r>
          </a:p>
          <a:p>
            <a:pPr lvl="1">
              <a:buFont typeface="Arial" panose="020B0604020202020204" pitchFamily="34" charset="0"/>
              <a:buChar char="•"/>
            </a:pPr>
            <a:r>
              <a:rPr lang="en-US" sz="2000" dirty="0">
                <a:cs typeface="Segoe UI"/>
              </a:rPr>
              <a:t>  Sample Database Diagrams</a:t>
            </a:r>
          </a:p>
          <a:p>
            <a:pPr lvl="1">
              <a:buFont typeface="Arial" panose="020B0604020202020204" pitchFamily="34" charset="0"/>
              <a:buChar char="•"/>
            </a:pPr>
            <a:r>
              <a:rPr lang="en-US" sz="2000" dirty="0">
                <a:cs typeface="Segoe UI"/>
              </a:rPr>
              <a:t>  Types of Databases </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Think Differently</a:t>
            </a:r>
            <a:r>
              <a:rPr lang="en-US" sz="2000" dirty="0">
                <a:cs typeface="Segoe UI"/>
              </a:rPr>
              <a:t>: Why another Graph Implementation?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Design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Demonstration</a:t>
            </a:r>
            <a:r>
              <a:rPr lang="en-US" sz="2000" dirty="0">
                <a:cs typeface="Segoe UI"/>
              </a:rPr>
              <a:t> of the Reference Application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23295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Influences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491211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000" b="1" dirty="0">
                <a:cs typeface="Segoe UI"/>
              </a:rPr>
              <a:t>Previous </a:t>
            </a:r>
            <a:r>
              <a:rPr lang="en-US" sz="2000" b="1" dirty="0" err="1">
                <a:cs typeface="Segoe UI"/>
              </a:rPr>
              <a:t>CosmosDB</a:t>
            </a:r>
            <a:r>
              <a:rPr lang="en-US" sz="2000" b="1" dirty="0">
                <a:cs typeface="Segoe UI"/>
              </a:rPr>
              <a:t> Live TV Sessions</a:t>
            </a:r>
          </a:p>
          <a:p>
            <a:pPr lvl="1"/>
            <a:endParaRPr lang="en-US" sz="2000" dirty="0">
              <a:cs typeface="Segoe UI"/>
            </a:endParaRPr>
          </a:p>
          <a:p>
            <a:pPr marL="742933" lvl="1" indent="-285750">
              <a:buFont typeface="Arial" panose="020B0604020202020204" pitchFamily="34" charset="0"/>
              <a:buChar char="•"/>
            </a:pPr>
            <a:r>
              <a:rPr lang="en-US" sz="2000" b="1" dirty="0" err="1">
                <a:cs typeface="Segoe UI"/>
              </a:rPr>
              <a:t>Kushagra</a:t>
            </a:r>
            <a:r>
              <a:rPr lang="en-US" sz="2000" b="1" dirty="0">
                <a:cs typeface="Segoe UI"/>
              </a:rPr>
              <a:t> Thapar, Spring Data</a:t>
            </a:r>
            <a:r>
              <a:rPr lang="en-US" sz="2000" dirty="0">
                <a:cs typeface="Segoe UI"/>
              </a:rPr>
              <a:t>, 2022/02/03 </a:t>
            </a:r>
          </a:p>
          <a:p>
            <a:pPr marL="742933" lvl="1" indent="-285750">
              <a:buFont typeface="Arial" panose="020B0604020202020204" pitchFamily="34" charset="0"/>
              <a:buChar char="•"/>
            </a:pPr>
            <a:r>
              <a:rPr lang="en-US" sz="2000" b="1" dirty="0">
                <a:cs typeface="Segoe UI"/>
              </a:rPr>
              <a:t>Mark Heckler, Spring Boot</a:t>
            </a:r>
            <a:r>
              <a:rPr lang="en-US" sz="2000" dirty="0">
                <a:cs typeface="Segoe UI"/>
              </a:rPr>
              <a:t>, 2022/06/23</a:t>
            </a:r>
          </a:p>
          <a:p>
            <a:pPr lvl="1"/>
            <a:r>
              <a:rPr lang="en-US" sz="2000" dirty="0">
                <a:cs typeface="Segoe UI"/>
              </a:rPr>
              <a:t>	Spring Boot: Up and Running – O’Reilly Media Book</a:t>
            </a:r>
          </a:p>
          <a:p>
            <a:pPr marL="742933" lvl="1" indent="-285750">
              <a:buFont typeface="Arial" panose="020B0604020202020204" pitchFamily="34" charset="0"/>
              <a:buChar char="•"/>
            </a:pPr>
            <a:r>
              <a:rPr lang="en-US" sz="2000" dirty="0">
                <a:cs typeface="Segoe UI"/>
              </a:rPr>
              <a:t>List of Episodes  	</a:t>
            </a:r>
            <a:r>
              <a:rPr lang="en-US" sz="1600" dirty="0">
                <a:cs typeface="Segoe UI"/>
                <a:hlinkClick r:id="rId2"/>
              </a:rPr>
              <a:t>https://www.youtube.com/playlist?list=PLmamF3YkHLoKMzT3gP4oqHiJbjMaiiLEh</a:t>
            </a:r>
            <a:r>
              <a:rPr lang="en-US" sz="1600" dirty="0">
                <a:cs typeface="Segoe UI"/>
              </a:rPr>
              <a:t> </a:t>
            </a:r>
          </a:p>
          <a:p>
            <a:pPr marL="285750" indent="-285750">
              <a:buFont typeface="Arial" panose="020B0604020202020204" pitchFamily="34" charset="0"/>
              <a:buChar char="•"/>
            </a:pPr>
            <a:endParaRPr lang="en-US" sz="2000" dirty="0">
              <a:cs typeface="Segoe UI"/>
            </a:endParaRPr>
          </a:p>
          <a:p>
            <a:r>
              <a:rPr lang="en-US" sz="2000" b="1" dirty="0">
                <a:cs typeface="Segoe UI"/>
              </a:rPr>
              <a:t>Real-World Customer Use-Cases</a:t>
            </a:r>
          </a:p>
          <a:p>
            <a:pPr>
              <a:buFont typeface="Arial" panose="020B0604020202020204" pitchFamily="34" charset="0"/>
              <a:buChar char="•"/>
            </a:pPr>
            <a:endParaRPr lang="en-US" sz="2000" dirty="0">
              <a:cs typeface="Segoe UI"/>
            </a:endParaRPr>
          </a:p>
          <a:p>
            <a:pPr lvl="1">
              <a:buFont typeface="Arial" panose="020B0604020202020204" pitchFamily="34" charset="0"/>
              <a:buChar char="•"/>
            </a:pPr>
            <a:r>
              <a:rPr lang="en-US" sz="2000" dirty="0">
                <a:cs typeface="Segoe UI"/>
              </a:rPr>
              <a:t>  Manufacturing Bill-of-Material (BOM) </a:t>
            </a:r>
          </a:p>
          <a:p>
            <a:pPr lvl="1">
              <a:buFont typeface="Arial" panose="020B0604020202020204" pitchFamily="34" charset="0"/>
              <a:buChar char="•"/>
            </a:pPr>
            <a:r>
              <a:rPr lang="en-US" sz="2000" dirty="0">
                <a:cs typeface="Segoe UI"/>
              </a:rPr>
              <a:t>  Social Network Systems - People, Messages, Posts, Tags, etc.</a:t>
            </a:r>
          </a:p>
          <a:p>
            <a:pPr lvl="1">
              <a:buFont typeface="Arial" panose="020B0604020202020204" pitchFamily="34" charset="0"/>
              <a:buChar char="•"/>
            </a:pPr>
            <a:r>
              <a:rPr lang="en-US" sz="2000" dirty="0">
                <a:cs typeface="Segoe UI"/>
              </a:rPr>
              <a:t>  Knowledge Graphs</a:t>
            </a:r>
          </a:p>
          <a:p>
            <a:pPr lvl="1">
              <a:buFont typeface="Arial" panose="020B0604020202020204" pitchFamily="34" charset="0"/>
              <a:buChar char="•"/>
            </a:pPr>
            <a:r>
              <a:rPr lang="en-US" sz="2000" dirty="0">
                <a:cs typeface="Segoe UI"/>
              </a:rPr>
              <a:t>  Java and Spring and Spring Data</a:t>
            </a:r>
          </a:p>
          <a:p>
            <a:pPr lvl="1">
              <a:buFont typeface="Arial" panose="020B0604020202020204" pitchFamily="34" charset="0"/>
              <a:buChar char="•"/>
            </a:pPr>
            <a:endParaRPr lang="en-US" sz="20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40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What solution would you use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217889E5-C5D5-6710-E1E8-3F9E08887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30" y="1362386"/>
            <a:ext cx="5730340" cy="5173881"/>
          </a:xfrm>
          <a:prstGeom prst="rect">
            <a:avLst/>
          </a:prstGeom>
        </p:spPr>
      </p:pic>
    </p:spTree>
    <p:extLst>
      <p:ext uri="{BB962C8B-B14F-4D97-AF65-F5344CB8AC3E}">
        <p14:creationId xmlns:p14="http://schemas.microsoft.com/office/powerpoint/2010/main" val="14464850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Or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Diagram&#10;&#10;Description automatically generated">
            <a:extLst>
              <a:ext uri="{FF2B5EF4-FFF2-40B4-BE49-F238E27FC236}">
                <a16:creationId xmlns:a16="http://schemas.microsoft.com/office/drawing/2014/main" id="{FF1C2347-2255-0AF3-670D-389E30FD0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467" y="1383766"/>
            <a:ext cx="5678924" cy="4948891"/>
          </a:xfrm>
          <a:prstGeom prst="rect">
            <a:avLst/>
          </a:prstGeom>
        </p:spPr>
      </p:pic>
      <p:sp>
        <p:nvSpPr>
          <p:cNvPr id="5" name="TextBox 4">
            <a:extLst>
              <a:ext uri="{FF2B5EF4-FFF2-40B4-BE49-F238E27FC236}">
                <a16:creationId xmlns:a16="http://schemas.microsoft.com/office/drawing/2014/main" id="{4312FE07-2563-6F3A-10C2-238B0C0DCF88}"/>
              </a:ext>
            </a:extLst>
          </p:cNvPr>
          <p:cNvSpPr txBox="1"/>
          <p:nvPr/>
        </p:nvSpPr>
        <p:spPr>
          <a:xfrm>
            <a:off x="1784129" y="6390955"/>
            <a:ext cx="6728178" cy="307777"/>
          </a:xfrm>
          <a:prstGeom prst="rect">
            <a:avLst/>
          </a:prstGeom>
          <a:noFill/>
        </p:spPr>
        <p:txBody>
          <a:bodyPr wrap="square" lIns="0" tIns="0" rIns="0" bIns="0" rtlCol="0">
            <a:spAutoFit/>
          </a:bodyPr>
          <a:lstStyle/>
          <a:p>
            <a:pPr algn="ctr"/>
            <a:r>
              <a:rPr lang="en-US" sz="2000" dirty="0"/>
              <a:t>I see this a lot in the field.</a:t>
            </a:r>
          </a:p>
        </p:txBody>
      </p:sp>
    </p:spTree>
    <p:extLst>
      <p:ext uri="{BB962C8B-B14F-4D97-AF65-F5344CB8AC3E}">
        <p14:creationId xmlns:p14="http://schemas.microsoft.com/office/powerpoint/2010/main" val="2641467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EEFA6426-8ACA-15DF-494D-6B991BFEE212}"/>
              </a:ext>
            </a:extLst>
          </p:cNvPr>
          <p:cNvPicPr>
            <a:picLocks noChangeAspect="1"/>
          </p:cNvPicPr>
          <p:nvPr/>
        </p:nvPicPr>
        <p:blipFill>
          <a:blip r:embed="rId2"/>
          <a:stretch>
            <a:fillRect/>
          </a:stretch>
        </p:blipFill>
        <p:spPr>
          <a:xfrm>
            <a:off x="3033202" y="119549"/>
            <a:ext cx="8972751" cy="6655324"/>
          </a:xfrm>
          <a:prstGeom prst="rect">
            <a:avLst/>
          </a:prstGeom>
        </p:spPr>
      </p:pic>
      <p:sp>
        <p:nvSpPr>
          <p:cNvPr id="8" name="TextBox 7">
            <a:extLst>
              <a:ext uri="{FF2B5EF4-FFF2-40B4-BE49-F238E27FC236}">
                <a16:creationId xmlns:a16="http://schemas.microsoft.com/office/drawing/2014/main" id="{8959927B-2128-8207-6D96-5891CE81B0A4}"/>
              </a:ext>
            </a:extLst>
          </p:cNvPr>
          <p:cNvSpPr txBox="1"/>
          <p:nvPr/>
        </p:nvSpPr>
        <p:spPr>
          <a:xfrm>
            <a:off x="320564" y="1757547"/>
            <a:ext cx="2933276" cy="3385542"/>
          </a:xfrm>
          <a:prstGeom prst="rect">
            <a:avLst/>
          </a:prstGeom>
          <a:noFill/>
        </p:spPr>
        <p:txBody>
          <a:bodyPr wrap="square" lIns="0" tIns="0" rIns="0" bIns="0" rtlCol="0">
            <a:spAutoFit/>
          </a:bodyPr>
          <a:lstStyle/>
          <a:p>
            <a:pPr algn="l"/>
            <a:r>
              <a:rPr lang="en-US" sz="2000" dirty="0"/>
              <a:t>A Total Solution involves </a:t>
            </a:r>
            <a:r>
              <a:rPr lang="en-US" sz="2000" b="1" dirty="0"/>
              <a:t>more than just the Database</a:t>
            </a:r>
            <a:r>
              <a:rPr lang="en-US" sz="2000" dirty="0"/>
              <a:t>.</a:t>
            </a:r>
          </a:p>
          <a:p>
            <a:pPr algn="l"/>
            <a:endParaRPr lang="en-US" sz="2000" dirty="0"/>
          </a:p>
          <a:p>
            <a:pPr algn="l"/>
            <a:r>
              <a:rPr lang="en-US" sz="2000" b="1" dirty="0"/>
              <a:t>Database Integrations</a:t>
            </a:r>
            <a:r>
              <a:rPr lang="en-US" sz="2000" dirty="0"/>
              <a:t> are important.</a:t>
            </a:r>
          </a:p>
          <a:p>
            <a:pPr algn="l"/>
            <a:endParaRPr lang="en-US" sz="2000" dirty="0"/>
          </a:p>
          <a:p>
            <a:pPr algn="l"/>
            <a:r>
              <a:rPr lang="en-US" sz="2000" dirty="0"/>
              <a:t>The </a:t>
            </a:r>
            <a:r>
              <a:rPr lang="en-US" sz="2000" b="1" dirty="0" err="1"/>
              <a:t>CosmosDB</a:t>
            </a:r>
            <a:r>
              <a:rPr lang="en-US" sz="2000" b="1" dirty="0"/>
              <a:t> SQL API </a:t>
            </a:r>
            <a:r>
              <a:rPr lang="en-US" sz="2000" dirty="0"/>
              <a:t>offers excellent integration with other Azure </a:t>
            </a:r>
            <a:r>
              <a:rPr lang="en-US" sz="2000" dirty="0" err="1"/>
              <a:t>Paas</a:t>
            </a:r>
            <a:r>
              <a:rPr lang="en-US" sz="2000" dirty="0"/>
              <a:t> Services.</a:t>
            </a:r>
          </a:p>
        </p:txBody>
      </p:sp>
    </p:spTree>
    <p:extLst>
      <p:ext uri="{BB962C8B-B14F-4D97-AF65-F5344CB8AC3E}">
        <p14:creationId xmlns:p14="http://schemas.microsoft.com/office/powerpoint/2010/main" val="28915688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Database Solutions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65364" y="1581071"/>
            <a:ext cx="10081178" cy="417345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1800" dirty="0">
                <a:cs typeface="Segoe UI"/>
              </a:rPr>
              <a:t> </a:t>
            </a:r>
            <a:r>
              <a:rPr lang="en-US" sz="1800" b="1" dirty="0">
                <a:cs typeface="Segoe UI"/>
              </a:rPr>
              <a:t>Types of Databases</a:t>
            </a: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Relational</a:t>
            </a:r>
            <a:r>
              <a:rPr lang="en-US" sz="1800" dirty="0">
                <a:cs typeface="Segoe UI"/>
              </a:rPr>
              <a:t>: Transactional use-cases</a:t>
            </a:r>
          </a:p>
          <a:p>
            <a:pPr lvl="1">
              <a:buFont typeface="Arial" panose="020B0604020202020204" pitchFamily="34" charset="0"/>
              <a:buChar char="•"/>
            </a:pPr>
            <a:r>
              <a:rPr lang="en-US" sz="1800" dirty="0">
                <a:cs typeface="Segoe UI"/>
              </a:rPr>
              <a:t>    </a:t>
            </a:r>
            <a:r>
              <a:rPr lang="en-US" sz="1800" b="1" dirty="0">
                <a:cs typeface="Segoe UI"/>
              </a:rPr>
              <a:t>Graph</a:t>
            </a:r>
            <a:r>
              <a:rPr lang="en-US" sz="1800" dirty="0">
                <a:cs typeface="Segoe UI"/>
              </a:rPr>
              <a:t>: Graph-specific use-cases.  </a:t>
            </a:r>
            <a:r>
              <a:rPr lang="en-US" sz="1800" b="1" dirty="0">
                <a:cs typeface="Segoe UI"/>
              </a:rPr>
              <a:t>RDF</a:t>
            </a:r>
            <a:r>
              <a:rPr lang="en-US" sz="1800" dirty="0">
                <a:cs typeface="Segoe UI"/>
              </a:rPr>
              <a:t> (</a:t>
            </a:r>
            <a:r>
              <a:rPr lang="en-US" sz="1800" b="1" dirty="0" err="1">
                <a:cs typeface="Segoe UI"/>
              </a:rPr>
              <a:t>triplestores</a:t>
            </a:r>
            <a:r>
              <a:rPr lang="en-US" sz="1800" dirty="0">
                <a:cs typeface="Segoe UI"/>
              </a:rPr>
              <a:t>) and </a:t>
            </a:r>
            <a:r>
              <a:rPr lang="en-US" sz="1800" b="1" dirty="0">
                <a:cs typeface="Segoe UI"/>
              </a:rPr>
              <a:t>LPG</a:t>
            </a:r>
            <a:r>
              <a:rPr lang="en-US" sz="1800" dirty="0">
                <a:cs typeface="Segoe UI"/>
              </a:rPr>
              <a:t> (</a:t>
            </a:r>
            <a:r>
              <a:rPr lang="en-US" sz="1800" b="1" dirty="0">
                <a:cs typeface="Segoe UI"/>
              </a:rPr>
              <a:t>vertices, edges</a:t>
            </a:r>
            <a:r>
              <a:rPr lang="en-US" sz="1800" dirty="0">
                <a:cs typeface="Segoe UI"/>
              </a:rPr>
              <a:t>)</a:t>
            </a:r>
          </a:p>
          <a:p>
            <a:pPr lvl="1">
              <a:buFont typeface="Arial" panose="020B0604020202020204" pitchFamily="34" charset="0"/>
              <a:buChar char="•"/>
            </a:pPr>
            <a:r>
              <a:rPr lang="en-US" sz="1800" dirty="0">
                <a:cs typeface="Segoe UI"/>
              </a:rPr>
              <a:t>    </a:t>
            </a:r>
            <a:r>
              <a:rPr lang="en-US" sz="1800" b="1" dirty="0">
                <a:cs typeface="Segoe UI"/>
              </a:rPr>
              <a:t>NoSQL:</a:t>
            </a:r>
            <a:r>
              <a:rPr lang="en-US" sz="1800" dirty="0">
                <a:cs typeface="Segoe UI"/>
              </a:rPr>
              <a:t> including the </a:t>
            </a:r>
            <a:r>
              <a:rPr lang="en-US" sz="1800" dirty="0" err="1">
                <a:cs typeface="Segoe UI"/>
              </a:rPr>
              <a:t>CosmosDB</a:t>
            </a:r>
            <a:r>
              <a:rPr lang="en-US" sz="1800" dirty="0">
                <a:cs typeface="Segoe UI"/>
              </a:rPr>
              <a:t> SQL API: </a:t>
            </a:r>
            <a:r>
              <a:rPr lang="en-US" sz="1800" b="1" dirty="0">
                <a:cs typeface="Segoe UI"/>
              </a:rPr>
              <a:t>General Purpose</a:t>
            </a:r>
          </a:p>
          <a:p>
            <a:pPr lvl="1">
              <a:buFont typeface="Arial" panose="020B0604020202020204" pitchFamily="34" charset="0"/>
              <a:buChar char="•"/>
            </a:pPr>
            <a:endParaRPr lang="en-US" sz="1800" dirty="0">
              <a:cs typeface="Segoe UI"/>
            </a:endParaRPr>
          </a:p>
          <a:p>
            <a:pPr>
              <a:buFont typeface="Arial" panose="020B0604020202020204" pitchFamily="34" charset="0"/>
              <a:buChar char="•"/>
            </a:pPr>
            <a:r>
              <a:rPr lang="en-US" sz="1800" dirty="0">
                <a:cs typeface="Segoe UI"/>
              </a:rPr>
              <a:t>   </a:t>
            </a:r>
            <a:r>
              <a:rPr lang="en-US" sz="1800" b="1" dirty="0">
                <a:cs typeface="Segoe UI"/>
              </a:rPr>
              <a:t>Think Differently; Why another Graph Solution?</a:t>
            </a:r>
            <a:endParaRPr lang="en-US" sz="1800" dirty="0">
              <a:cs typeface="Segoe UI"/>
            </a:endParaRP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Fast execution speed</a:t>
            </a:r>
            <a:r>
              <a:rPr lang="en-US" sz="1800" dirty="0">
                <a:cs typeface="Segoe UI"/>
              </a:rPr>
              <a:t>, and </a:t>
            </a:r>
            <a:r>
              <a:rPr lang="en-US" sz="1800" b="1" dirty="0">
                <a:cs typeface="Segoe UI"/>
              </a:rPr>
              <a:t>lower </a:t>
            </a:r>
            <a:r>
              <a:rPr lang="en-US" sz="1800" b="1" dirty="0" err="1">
                <a:cs typeface="Segoe UI"/>
              </a:rPr>
              <a:t>CosmosDB</a:t>
            </a:r>
            <a:r>
              <a:rPr lang="en-US" sz="1800" b="1" dirty="0">
                <a:cs typeface="Segoe UI"/>
              </a:rPr>
              <a:t> RU costs</a:t>
            </a:r>
          </a:p>
          <a:p>
            <a:pPr lvl="1">
              <a:buFont typeface="Arial" panose="020B0604020202020204" pitchFamily="34" charset="0"/>
              <a:buChar char="•"/>
            </a:pPr>
            <a:r>
              <a:rPr lang="en-US" sz="1800" dirty="0">
                <a:cs typeface="Segoe UI"/>
              </a:rPr>
              <a:t>    Lower barrier to entry for new apps: </a:t>
            </a:r>
            <a:r>
              <a:rPr lang="en-US" sz="1800" b="1" dirty="0">
                <a:cs typeface="Segoe UI"/>
              </a:rPr>
              <a:t>conceptual simplicity, based on SQL</a:t>
            </a:r>
          </a:p>
          <a:p>
            <a:pPr lvl="1">
              <a:buFont typeface="Arial" panose="020B0604020202020204" pitchFamily="34" charset="0"/>
              <a:buChar char="•"/>
            </a:pPr>
            <a:r>
              <a:rPr lang="en-US" sz="1800" dirty="0">
                <a:cs typeface="Segoe UI"/>
              </a:rPr>
              <a:t>    </a:t>
            </a:r>
            <a:r>
              <a:rPr lang="en-US" sz="1800" b="1" dirty="0">
                <a:cs typeface="Segoe UI"/>
              </a:rPr>
              <a:t>Reusable design</a:t>
            </a:r>
          </a:p>
          <a:p>
            <a:pPr lvl="1">
              <a:buFont typeface="Arial" panose="020B0604020202020204" pitchFamily="34" charset="0"/>
              <a:buChar char="•"/>
            </a:pPr>
            <a:r>
              <a:rPr lang="en-US" sz="1800" b="1" dirty="0">
                <a:cs typeface="Segoe UI"/>
              </a:rPr>
              <a:t>    Faster time-to-market.</a:t>
            </a:r>
            <a:r>
              <a:rPr lang="en-US" sz="1800" dirty="0">
                <a:cs typeface="Segoe UI"/>
              </a:rPr>
              <a:t>  Zero to POC in days.  A Reference Implementation</a:t>
            </a:r>
          </a:p>
          <a:p>
            <a:pPr lvl="1">
              <a:buFont typeface="Arial" panose="020B0604020202020204" pitchFamily="34" charset="0"/>
              <a:buChar char="•"/>
            </a:pPr>
            <a:r>
              <a:rPr lang="en-US" sz="1800" dirty="0">
                <a:cs typeface="Segoe UI"/>
              </a:rPr>
              <a:t>    Enables </a:t>
            </a:r>
            <a:r>
              <a:rPr lang="en-US" sz="1800" b="1" dirty="0">
                <a:cs typeface="Segoe UI"/>
              </a:rPr>
              <a:t>better integration </a:t>
            </a:r>
            <a:r>
              <a:rPr lang="en-US" sz="1800" dirty="0">
                <a:cs typeface="Segoe UI"/>
              </a:rPr>
              <a:t>with the rest of Azure</a:t>
            </a:r>
          </a:p>
          <a:p>
            <a:pPr lvl="1">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1056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RDF Triples and </a:t>
            </a:r>
            <a:r>
              <a:rPr lang="en-US" dirty="0" err="1">
                <a:solidFill>
                  <a:schemeClr val="accent2">
                    <a:lumMod val="60000"/>
                    <a:lumOff val="40000"/>
                  </a:schemeClr>
                </a:solidFill>
                <a:cs typeface="Segoe UI Semibold"/>
              </a:rPr>
              <a:t>Triplestores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48430" y="2756027"/>
            <a:ext cx="10081178" cy="334245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b="1" dirty="0">
                <a:cs typeface="Segoe UI"/>
              </a:rPr>
              <a:t>Examples:</a:t>
            </a:r>
          </a:p>
          <a:p>
            <a:pPr lvl="2"/>
            <a:r>
              <a:rPr lang="en-US" sz="1600" dirty="0">
                <a:latin typeface="Courier New" panose="02070309020205020404" pitchFamily="49" charset="0"/>
                <a:cs typeface="Courier New" panose="02070309020205020404" pitchFamily="49" charset="0"/>
              </a:rPr>
              <a:t>Microsoft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Technology Company</a:t>
            </a:r>
          </a:p>
          <a:p>
            <a:pPr lvl="2"/>
            <a:r>
              <a:rPr lang="en-US" sz="1600" dirty="0">
                <a:latin typeface="Courier New" panose="02070309020205020404" pitchFamily="49" charset="0"/>
                <a:cs typeface="Courier New" panose="02070309020205020404" pitchFamily="49" charset="0"/>
              </a:rPr>
              <a:t>Java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a:latin typeface="Courier New" panose="02070309020205020404" pitchFamily="49" charset="0"/>
                <a:cs typeface="Courier New" panose="02070309020205020404" pitchFamily="49" charset="0"/>
              </a:rPr>
              <a:t>C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Database System</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NoSQL Database System</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Java</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C# </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works_at</a:t>
            </a:r>
            <a:r>
              <a:rPr lang="en-US" sz="1600" dirty="0">
                <a:latin typeface="Courier New" panose="02070309020205020404" pitchFamily="49" charset="0"/>
                <a:cs typeface="Courier New" panose="02070309020205020404" pitchFamily="49" charset="0"/>
              </a:rPr>
              <a:t>         Microsoft</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has_role</a:t>
            </a:r>
            <a:r>
              <a:rPr lang="en-US" sz="1600" dirty="0">
                <a:latin typeface="Courier New" panose="02070309020205020404" pitchFamily="49" charset="0"/>
                <a:cs typeface="Courier New" panose="02070309020205020404" pitchFamily="49" charset="0"/>
              </a:rPr>
              <a:t>         GBB</a:t>
            </a:r>
          </a:p>
          <a:p>
            <a:pPr>
              <a:buFont typeface="Arial" panose="020B0604020202020204" pitchFamily="34" charset="0"/>
              <a:buChar char="•"/>
            </a:pPr>
            <a:endParaRPr lang="en-US" sz="1800" dirty="0">
              <a:cs typeface="Segoe UI"/>
            </a:endParaRPr>
          </a:p>
          <a:p>
            <a:r>
              <a:rPr lang="en-US" sz="1800" dirty="0">
                <a:cs typeface="Segoe UI"/>
              </a:rPr>
              <a:t>The triples are quite granular, typical solution has many </a:t>
            </a:r>
            <a:r>
              <a:rPr lang="en-US" sz="1800" dirty="0" err="1">
                <a:cs typeface="Segoe UI"/>
              </a:rPr>
              <a:t>many</a:t>
            </a:r>
            <a:r>
              <a:rPr lang="en-US" sz="1800" dirty="0">
                <a:cs typeface="Segoe UI"/>
              </a:rPr>
              <a:t> of these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Graphical user interface, text, application&#10;&#10;Description automatically generated">
            <a:extLst>
              <a:ext uri="{FF2B5EF4-FFF2-40B4-BE49-F238E27FC236}">
                <a16:creationId xmlns:a16="http://schemas.microsoft.com/office/drawing/2014/main" id="{9EEF3278-3BC1-82E6-E464-43F730D27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692" y="1405394"/>
            <a:ext cx="5581453" cy="1240895"/>
          </a:xfrm>
          <a:prstGeom prst="rect">
            <a:avLst/>
          </a:prstGeom>
        </p:spPr>
      </p:pic>
    </p:spTree>
    <p:extLst>
      <p:ext uri="{BB962C8B-B14F-4D97-AF65-F5344CB8AC3E}">
        <p14:creationId xmlns:p14="http://schemas.microsoft.com/office/powerpoint/2010/main" val="344626594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custGeom>
          <a:avLst/>
          <a:gdLst>
            <a:gd name="connsiteX0" fmla="*/ 0 w 7300570"/>
            <a:gd name="connsiteY0" fmla="*/ 363326 h 4857293"/>
            <a:gd name="connsiteX1" fmla="*/ 363326 w 7300570"/>
            <a:gd name="connsiteY1" fmla="*/ 0 h 4857293"/>
            <a:gd name="connsiteX2" fmla="*/ 954979 w 7300570"/>
            <a:gd name="connsiteY2" fmla="*/ 0 h 4857293"/>
            <a:gd name="connsiteX3" fmla="*/ 1415153 w 7300570"/>
            <a:gd name="connsiteY3" fmla="*/ 0 h 4857293"/>
            <a:gd name="connsiteX4" fmla="*/ 1941066 w 7300570"/>
            <a:gd name="connsiteY4" fmla="*/ 0 h 4857293"/>
            <a:gd name="connsiteX5" fmla="*/ 2466980 w 7300570"/>
            <a:gd name="connsiteY5" fmla="*/ 0 h 4857293"/>
            <a:gd name="connsiteX6" fmla="*/ 2992893 w 7300570"/>
            <a:gd name="connsiteY6" fmla="*/ 0 h 4857293"/>
            <a:gd name="connsiteX7" fmla="*/ 3650285 w 7300570"/>
            <a:gd name="connsiteY7" fmla="*/ 0 h 4857293"/>
            <a:gd name="connsiteX8" fmla="*/ 4307677 w 7300570"/>
            <a:gd name="connsiteY8" fmla="*/ 0 h 4857293"/>
            <a:gd name="connsiteX9" fmla="*/ 4899329 w 7300570"/>
            <a:gd name="connsiteY9" fmla="*/ 0 h 4857293"/>
            <a:gd name="connsiteX10" fmla="*/ 5425243 w 7300570"/>
            <a:gd name="connsiteY10" fmla="*/ 0 h 4857293"/>
            <a:gd name="connsiteX11" fmla="*/ 6016895 w 7300570"/>
            <a:gd name="connsiteY11" fmla="*/ 0 h 4857293"/>
            <a:gd name="connsiteX12" fmla="*/ 6937244 w 7300570"/>
            <a:gd name="connsiteY12" fmla="*/ 0 h 4857293"/>
            <a:gd name="connsiteX13" fmla="*/ 7300570 w 7300570"/>
            <a:gd name="connsiteY13" fmla="*/ 363326 h 4857293"/>
            <a:gd name="connsiteX14" fmla="*/ 7300570 w 7300570"/>
            <a:gd name="connsiteY14" fmla="*/ 1010460 h 4857293"/>
            <a:gd name="connsiteX15" fmla="*/ 7300570 w 7300570"/>
            <a:gd name="connsiteY15" fmla="*/ 1698900 h 4857293"/>
            <a:gd name="connsiteX16" fmla="*/ 7300570 w 7300570"/>
            <a:gd name="connsiteY16" fmla="*/ 2346034 h 4857293"/>
            <a:gd name="connsiteX17" fmla="*/ 7300570 w 7300570"/>
            <a:gd name="connsiteY17" fmla="*/ 2993167 h 4857293"/>
            <a:gd name="connsiteX18" fmla="*/ 7300570 w 7300570"/>
            <a:gd name="connsiteY18" fmla="*/ 3722914 h 4857293"/>
            <a:gd name="connsiteX19" fmla="*/ 7300570 w 7300570"/>
            <a:gd name="connsiteY19" fmla="*/ 4493967 h 4857293"/>
            <a:gd name="connsiteX20" fmla="*/ 6937244 w 7300570"/>
            <a:gd name="connsiteY20" fmla="*/ 4857293 h 4857293"/>
            <a:gd name="connsiteX21" fmla="*/ 6214113 w 7300570"/>
            <a:gd name="connsiteY21" fmla="*/ 4857293 h 4857293"/>
            <a:gd name="connsiteX22" fmla="*/ 5753939 w 7300570"/>
            <a:gd name="connsiteY22" fmla="*/ 4857293 h 4857293"/>
            <a:gd name="connsiteX23" fmla="*/ 5030808 w 7300570"/>
            <a:gd name="connsiteY23" fmla="*/ 4857293 h 4857293"/>
            <a:gd name="connsiteX24" fmla="*/ 4241938 w 7300570"/>
            <a:gd name="connsiteY24" fmla="*/ 4857293 h 4857293"/>
            <a:gd name="connsiteX25" fmla="*/ 3781763 w 7300570"/>
            <a:gd name="connsiteY25" fmla="*/ 4857293 h 4857293"/>
            <a:gd name="connsiteX26" fmla="*/ 3190111 w 7300570"/>
            <a:gd name="connsiteY26" fmla="*/ 4857293 h 4857293"/>
            <a:gd name="connsiteX27" fmla="*/ 2532719 w 7300570"/>
            <a:gd name="connsiteY27" fmla="*/ 4857293 h 4857293"/>
            <a:gd name="connsiteX28" fmla="*/ 1743849 w 7300570"/>
            <a:gd name="connsiteY28" fmla="*/ 4857293 h 4857293"/>
            <a:gd name="connsiteX29" fmla="*/ 1152196 w 7300570"/>
            <a:gd name="connsiteY29" fmla="*/ 4857293 h 4857293"/>
            <a:gd name="connsiteX30" fmla="*/ 363326 w 7300570"/>
            <a:gd name="connsiteY30" fmla="*/ 4857293 h 4857293"/>
            <a:gd name="connsiteX31" fmla="*/ 0 w 7300570"/>
            <a:gd name="connsiteY31" fmla="*/ 4493967 h 4857293"/>
            <a:gd name="connsiteX32" fmla="*/ 0 w 7300570"/>
            <a:gd name="connsiteY32" fmla="*/ 3888140 h 4857293"/>
            <a:gd name="connsiteX33" fmla="*/ 0 w 7300570"/>
            <a:gd name="connsiteY33" fmla="*/ 3323619 h 4857293"/>
            <a:gd name="connsiteX34" fmla="*/ 0 w 7300570"/>
            <a:gd name="connsiteY34" fmla="*/ 2635179 h 4857293"/>
            <a:gd name="connsiteX35" fmla="*/ 0 w 7300570"/>
            <a:gd name="connsiteY35" fmla="*/ 1988045 h 4857293"/>
            <a:gd name="connsiteX36" fmla="*/ 0 w 7300570"/>
            <a:gd name="connsiteY36" fmla="*/ 1216992 h 4857293"/>
            <a:gd name="connsiteX37" fmla="*/ 0 w 7300570"/>
            <a:gd name="connsiteY37" fmla="*/ 363326 h 4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00570" h="4857293" extrusionOk="0">
              <a:moveTo>
                <a:pt x="0" y="363326"/>
              </a:moveTo>
              <a:cubicBezTo>
                <a:pt x="34238" y="174280"/>
                <a:pt x="154414" y="-12819"/>
                <a:pt x="363326" y="0"/>
              </a:cubicBezTo>
              <a:cubicBezTo>
                <a:pt x="510994" y="-25995"/>
                <a:pt x="804663" y="-13820"/>
                <a:pt x="954979" y="0"/>
              </a:cubicBezTo>
              <a:cubicBezTo>
                <a:pt x="1105295" y="13820"/>
                <a:pt x="1187580" y="-48"/>
                <a:pt x="1415153" y="0"/>
              </a:cubicBezTo>
              <a:cubicBezTo>
                <a:pt x="1642726" y="48"/>
                <a:pt x="1692503" y="-24512"/>
                <a:pt x="1941066" y="0"/>
              </a:cubicBezTo>
              <a:cubicBezTo>
                <a:pt x="2189629" y="24512"/>
                <a:pt x="2351331" y="14032"/>
                <a:pt x="2466980" y="0"/>
              </a:cubicBezTo>
              <a:cubicBezTo>
                <a:pt x="2582629" y="-14032"/>
                <a:pt x="2812206" y="2929"/>
                <a:pt x="2992893" y="0"/>
              </a:cubicBezTo>
              <a:cubicBezTo>
                <a:pt x="3173580" y="-2929"/>
                <a:pt x="3472631" y="24740"/>
                <a:pt x="3650285" y="0"/>
              </a:cubicBezTo>
              <a:cubicBezTo>
                <a:pt x="3827939" y="-24740"/>
                <a:pt x="4163395" y="-24861"/>
                <a:pt x="4307677" y="0"/>
              </a:cubicBezTo>
              <a:cubicBezTo>
                <a:pt x="4451959" y="24861"/>
                <a:pt x="4656122" y="-81"/>
                <a:pt x="4899329" y="0"/>
              </a:cubicBezTo>
              <a:cubicBezTo>
                <a:pt x="5142536" y="81"/>
                <a:pt x="5289626" y="-13169"/>
                <a:pt x="5425243" y="0"/>
              </a:cubicBezTo>
              <a:cubicBezTo>
                <a:pt x="5560860" y="13169"/>
                <a:pt x="5847000" y="15180"/>
                <a:pt x="6016895" y="0"/>
              </a:cubicBezTo>
              <a:cubicBezTo>
                <a:pt x="6186790" y="-15180"/>
                <a:pt x="6694001" y="33227"/>
                <a:pt x="6937244" y="0"/>
              </a:cubicBezTo>
              <a:cubicBezTo>
                <a:pt x="7105353" y="-8138"/>
                <a:pt x="7285835" y="153340"/>
                <a:pt x="7300570" y="363326"/>
              </a:cubicBezTo>
              <a:cubicBezTo>
                <a:pt x="7290937" y="650732"/>
                <a:pt x="7311273" y="788544"/>
                <a:pt x="7300570" y="1010460"/>
              </a:cubicBezTo>
              <a:cubicBezTo>
                <a:pt x="7289867" y="1232376"/>
                <a:pt x="7298907" y="1500617"/>
                <a:pt x="7300570" y="1698900"/>
              </a:cubicBezTo>
              <a:cubicBezTo>
                <a:pt x="7302233" y="1897183"/>
                <a:pt x="7271094" y="2060530"/>
                <a:pt x="7300570" y="2346034"/>
              </a:cubicBezTo>
              <a:cubicBezTo>
                <a:pt x="7330046" y="2631538"/>
                <a:pt x="7277959" y="2798365"/>
                <a:pt x="7300570" y="2993167"/>
              </a:cubicBezTo>
              <a:cubicBezTo>
                <a:pt x="7323181" y="3187969"/>
                <a:pt x="7315653" y="3437390"/>
                <a:pt x="7300570" y="3722914"/>
              </a:cubicBezTo>
              <a:cubicBezTo>
                <a:pt x="7285487" y="4008438"/>
                <a:pt x="7299397" y="4115211"/>
                <a:pt x="7300570" y="4493967"/>
              </a:cubicBezTo>
              <a:cubicBezTo>
                <a:pt x="7286506" y="4720983"/>
                <a:pt x="7159030" y="4860315"/>
                <a:pt x="6937244" y="4857293"/>
              </a:cubicBezTo>
              <a:cubicBezTo>
                <a:pt x="6698029" y="4834813"/>
                <a:pt x="6458640" y="4829447"/>
                <a:pt x="6214113" y="4857293"/>
              </a:cubicBezTo>
              <a:cubicBezTo>
                <a:pt x="5969586" y="4885139"/>
                <a:pt x="5884465" y="4849287"/>
                <a:pt x="5753939" y="4857293"/>
              </a:cubicBezTo>
              <a:cubicBezTo>
                <a:pt x="5623413" y="4865299"/>
                <a:pt x="5276527" y="4882336"/>
                <a:pt x="5030808" y="4857293"/>
              </a:cubicBezTo>
              <a:cubicBezTo>
                <a:pt x="4785089" y="4832250"/>
                <a:pt x="4520290" y="4888693"/>
                <a:pt x="4241938" y="4857293"/>
              </a:cubicBezTo>
              <a:cubicBezTo>
                <a:pt x="3963586" y="4825894"/>
                <a:pt x="3907948" y="4864503"/>
                <a:pt x="3781763" y="4857293"/>
              </a:cubicBezTo>
              <a:cubicBezTo>
                <a:pt x="3655579" y="4850083"/>
                <a:pt x="3323432" y="4884121"/>
                <a:pt x="3190111" y="4857293"/>
              </a:cubicBezTo>
              <a:cubicBezTo>
                <a:pt x="3056790" y="4830465"/>
                <a:pt x="2698759" y="4850220"/>
                <a:pt x="2532719" y="4857293"/>
              </a:cubicBezTo>
              <a:cubicBezTo>
                <a:pt x="2366679" y="4864366"/>
                <a:pt x="2131987" y="4861272"/>
                <a:pt x="1743849" y="4857293"/>
              </a:cubicBezTo>
              <a:cubicBezTo>
                <a:pt x="1355711" y="4853315"/>
                <a:pt x="1332206" y="4834259"/>
                <a:pt x="1152196" y="4857293"/>
              </a:cubicBezTo>
              <a:cubicBezTo>
                <a:pt x="972186" y="4880327"/>
                <a:pt x="697676" y="4847103"/>
                <a:pt x="363326" y="4857293"/>
              </a:cubicBezTo>
              <a:cubicBezTo>
                <a:pt x="132341" y="4829010"/>
                <a:pt x="-28194" y="4728157"/>
                <a:pt x="0" y="4493967"/>
              </a:cubicBezTo>
              <a:cubicBezTo>
                <a:pt x="25026" y="4295433"/>
                <a:pt x="-14120" y="4062377"/>
                <a:pt x="0" y="3888140"/>
              </a:cubicBezTo>
              <a:cubicBezTo>
                <a:pt x="14120" y="3713903"/>
                <a:pt x="-18459" y="3473148"/>
                <a:pt x="0" y="3323619"/>
              </a:cubicBezTo>
              <a:cubicBezTo>
                <a:pt x="18459" y="3174090"/>
                <a:pt x="-23289" y="2811164"/>
                <a:pt x="0" y="2635179"/>
              </a:cubicBezTo>
              <a:cubicBezTo>
                <a:pt x="23289" y="2459194"/>
                <a:pt x="26901" y="2133145"/>
                <a:pt x="0" y="1988045"/>
              </a:cubicBezTo>
              <a:cubicBezTo>
                <a:pt x="-26901" y="1842945"/>
                <a:pt x="-20008" y="1587453"/>
                <a:pt x="0" y="1216992"/>
              </a:cubicBezTo>
              <a:cubicBezTo>
                <a:pt x="20008" y="846531"/>
                <a:pt x="-18487" y="744681"/>
                <a:pt x="0" y="363326"/>
              </a:cubicBezTo>
              <a:close/>
            </a:path>
          </a:pathLst>
        </a:custGeom>
        <a:noFill/>
        <a:ln>
          <a:solidFill>
            <a:schemeClr val="tx1"/>
          </a:solidFill>
          <a:headEnd type="none" w="med" len="med"/>
          <a:tailEnd type="none" w="med" len="med"/>
          <a:extLst>
            <a:ext uri="{C807C97D-BFC1-408E-A445-0C87EB9F89A2}">
              <ask:lineSketchStyleProps xmlns:ask="http://schemas.microsoft.com/office/drawing/2018/sketchyshapes" sd="726281118">
                <ask:type>
                  <ask:lineSketchFreehand/>
                </ask:type>
              </ask:lineSketchStyleProps>
            </a:ext>
          </a:extLst>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352</TotalTime>
  <Words>1741</Words>
  <Application>Microsoft Office PowerPoint</Application>
  <PresentationFormat>Widescreen</PresentationFormat>
  <Paragraphs>264</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Arial,Sans-Serif</vt:lpstr>
      <vt:lpstr>Calibri</vt:lpstr>
      <vt:lpstr>Consolas</vt:lpstr>
      <vt:lpstr>Courier New</vt:lpstr>
      <vt:lpstr>JetBrains Mono</vt:lpstr>
      <vt:lpstr>Segoe UI</vt:lpstr>
      <vt:lpstr>Segoe UI Semibold</vt:lpstr>
      <vt:lpstr>Wingdings</vt:lpstr>
      <vt:lpstr>White Template</vt:lpstr>
      <vt:lpstr>Azure CosmosDB – AltGraph</vt:lpstr>
      <vt:lpstr>What is AltGraph?</vt:lpstr>
      <vt:lpstr>Presentation Outline</vt:lpstr>
      <vt:lpstr>Influences</vt:lpstr>
      <vt:lpstr>Perception:  What solution would you use if the problem was drawn like this?  </vt:lpstr>
      <vt:lpstr>Perception:  Or if the problem was drawn like this?  </vt:lpstr>
      <vt:lpstr>  </vt:lpstr>
      <vt:lpstr>Database Solutions</vt:lpstr>
      <vt:lpstr>Design Foundations:  The concept of RDF Triples and Triplestores</vt:lpstr>
      <vt:lpstr>Design Foundations:  The concept of an Index (as in Book)</vt:lpstr>
      <vt:lpstr>Design Foundations:  CosmosDB Partitioning</vt:lpstr>
      <vt:lpstr>Design Foundations:  Performance Optimizations</vt:lpstr>
      <vt:lpstr>Design Foundations:  Spring Boot, Spring Data, Project Lombok</vt:lpstr>
      <vt:lpstr>Design Foundations:  D3.js</vt:lpstr>
      <vt:lpstr>Design Foundations: My Previous Implementation</vt:lpstr>
      <vt:lpstr>Implementation:  CosmosDB SQL API</vt:lpstr>
      <vt:lpstr>Implementation:  Sample Library Document</vt:lpstr>
      <vt:lpstr>Implementation:  Sample Array of Triples</vt:lpstr>
      <vt:lpstr>Implementation:  Primary Java Classes</vt:lpstr>
      <vt:lpstr>Implementation:  The Spring Data TripleRepository</vt:lpstr>
      <vt:lpstr>Implementation:  Building the Graph and Creating D3.js CSV</vt:lpstr>
      <vt:lpstr>x</vt:lpstr>
      <vt:lpstr>Demonstration:  The Search Form</vt:lpstr>
      <vt:lpstr>Demonstration:  Graph with a Depth of 1</vt:lpstr>
      <vt:lpstr>Demonstration:  Graph with a Depth of 2</vt:lpstr>
      <vt:lpstr>Demonstration:  Graph with a Depth of 2, with Caching</vt:lpstr>
      <vt:lpstr>Demonstration:  Author-to-Library Graph using the Triple tag values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Anderson (COSMOS DB)</dc:creator>
  <cp:lastModifiedBy>Chris Joakim</cp:lastModifiedBy>
  <cp:revision>115</cp:revision>
  <dcterms:created xsi:type="dcterms:W3CDTF">2021-04-27T14:28:40Z</dcterms:created>
  <dcterms:modified xsi:type="dcterms:W3CDTF">2022-10-20T14:20:04Z</dcterms:modified>
</cp:coreProperties>
</file>